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379" r:id="rId2"/>
    <p:sldId id="437" r:id="rId3"/>
    <p:sldId id="394" r:id="rId4"/>
    <p:sldId id="401" r:id="rId5"/>
    <p:sldId id="266" r:id="rId6"/>
    <p:sldId id="282" r:id="rId7"/>
    <p:sldId id="283" r:id="rId8"/>
    <p:sldId id="438" r:id="rId9"/>
    <p:sldId id="262" r:id="rId10"/>
    <p:sldId id="263" r:id="rId11"/>
    <p:sldId id="264" r:id="rId12"/>
    <p:sldId id="265" r:id="rId13"/>
    <p:sldId id="278" r:id="rId14"/>
    <p:sldId id="467" r:id="rId15"/>
    <p:sldId id="469" r:id="rId16"/>
    <p:sldId id="471" r:id="rId17"/>
    <p:sldId id="440" r:id="rId18"/>
    <p:sldId id="445" r:id="rId19"/>
    <p:sldId id="446" r:id="rId20"/>
    <p:sldId id="478" r:id="rId21"/>
    <p:sldId id="442" r:id="rId22"/>
    <p:sldId id="483" r:id="rId23"/>
    <p:sldId id="472" r:id="rId24"/>
    <p:sldId id="460" r:id="rId25"/>
    <p:sldId id="452" r:id="rId26"/>
    <p:sldId id="455" r:id="rId27"/>
    <p:sldId id="461" r:id="rId28"/>
    <p:sldId id="477" r:id="rId29"/>
    <p:sldId id="479" r:id="rId30"/>
    <p:sldId id="480" r:id="rId31"/>
    <p:sldId id="481" r:id="rId32"/>
    <p:sldId id="482" r:id="rId33"/>
    <p:sldId id="464" r:id="rId34"/>
    <p:sldId id="457" r:id="rId35"/>
    <p:sldId id="443" r:id="rId36"/>
    <p:sldId id="466" r:id="rId37"/>
    <p:sldId id="432" r:id="rId38"/>
    <p:sldId id="453" r:id="rId39"/>
    <p:sldId id="450" r:id="rId40"/>
    <p:sldId id="400" r:id="rId41"/>
  </p:sldIdLst>
  <p:sldSz cx="12192000" cy="6858000"/>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9EA9B6-528B-4F43-8631-A3061C4D6F6F}" v="71" dt="2025-07-03T18:19:42.816"/>
    <p1510:client id="{37B78233-D11A-48E6-861D-E102A8F6FC9C}" v="593" dt="2025-07-03T20:11:25.901"/>
    <p1510:client id="{4C09CA5A-79FF-AD30-FFB9-AF94343960E5}" v="141" dt="2025-07-04T04:47:05.366"/>
    <p1510:client id="{63679F9D-E96A-30F6-8BDF-D5FEEE9C3BB1}" v="1" dt="2025-07-04T04:38:34.885"/>
    <p1510:client id="{6EF7E2DC-2E8C-AACA-A08E-137F1ACE6BD6}" v="71" dt="2025-07-04T04:33:26.843"/>
    <p1510:client id="{897AF65E-4A4B-E790-D6C8-788A35707540}" v="18" dt="2025-07-03T19:44:13.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6A973A30-4E8D-4F5A-A660-0CF9FA0EA0CF}" type="datetimeFigureOut">
              <a:rPr lang="en-IN" smtClean="0"/>
              <a:t>03-07-2025</a:t>
            </a:fld>
            <a:endParaRPr lang="en-IN"/>
          </a:p>
        </p:txBody>
      </p:sp>
      <p:sp>
        <p:nvSpPr>
          <p:cNvPr id="4" name="Slide Image Placeholder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77223E4C-C78F-4806-9F29-9550DE44BB40}" type="slidenum">
              <a:rPr lang="en-IN" smtClean="0"/>
              <a:t>‹#›</a:t>
            </a:fld>
            <a:endParaRPr lang="en-IN"/>
          </a:p>
        </p:txBody>
      </p:sp>
    </p:spTree>
    <p:extLst>
      <p:ext uri="{BB962C8B-B14F-4D97-AF65-F5344CB8AC3E}">
        <p14:creationId xmlns:p14="http://schemas.microsoft.com/office/powerpoint/2010/main" val="113801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t>2</a:t>
            </a:fld>
            <a:endParaRPr lang="en-IN"/>
          </a:p>
        </p:txBody>
      </p:sp>
    </p:spTree>
    <p:extLst>
      <p:ext uri="{BB962C8B-B14F-4D97-AF65-F5344CB8AC3E}">
        <p14:creationId xmlns:p14="http://schemas.microsoft.com/office/powerpoint/2010/main" val="67554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9A812-5776-9368-61BF-3799DAB90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747DA-C8CE-58E3-66F7-D54F67747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06CB60-6804-18AC-A751-B3FF68BEF7F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E60CFA7-5C7C-D215-B185-0C5102F2DD23}"/>
              </a:ext>
            </a:extLst>
          </p:cNvPr>
          <p:cNvSpPr>
            <a:spLocks noGrp="1"/>
          </p:cNvSpPr>
          <p:nvPr>
            <p:ph type="sldNum" sz="quarter" idx="5"/>
          </p:nvPr>
        </p:nvSpPr>
        <p:spPr/>
        <p:txBody>
          <a:bodyPr/>
          <a:lstStyle/>
          <a:p>
            <a:fld id="{77223E4C-C78F-4806-9F29-9550DE44BB40}" type="slidenum">
              <a:rPr lang="en-IN" smtClean="0"/>
              <a:t>31</a:t>
            </a:fld>
            <a:endParaRPr lang="en-IN"/>
          </a:p>
        </p:txBody>
      </p:sp>
    </p:spTree>
    <p:extLst>
      <p:ext uri="{BB962C8B-B14F-4D97-AF65-F5344CB8AC3E}">
        <p14:creationId xmlns:p14="http://schemas.microsoft.com/office/powerpoint/2010/main" val="2027953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6F5D5-C413-DD1B-B473-61A1754AF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61D8E3-A647-C524-85B1-08EA3D95B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F1F91D-D3D0-730D-BAB0-129F8674191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962B603-28EC-7936-020C-FD4206AC0BA8}"/>
              </a:ext>
            </a:extLst>
          </p:cNvPr>
          <p:cNvSpPr>
            <a:spLocks noGrp="1"/>
          </p:cNvSpPr>
          <p:nvPr>
            <p:ph type="sldNum" sz="quarter" idx="5"/>
          </p:nvPr>
        </p:nvSpPr>
        <p:spPr/>
        <p:txBody>
          <a:bodyPr/>
          <a:lstStyle/>
          <a:p>
            <a:fld id="{77223E4C-C78F-4806-9F29-9550DE44BB40}" type="slidenum">
              <a:rPr lang="en-IN" smtClean="0"/>
              <a:t>32</a:t>
            </a:fld>
            <a:endParaRPr lang="en-IN"/>
          </a:p>
        </p:txBody>
      </p:sp>
    </p:spTree>
    <p:extLst>
      <p:ext uri="{BB962C8B-B14F-4D97-AF65-F5344CB8AC3E}">
        <p14:creationId xmlns:p14="http://schemas.microsoft.com/office/powerpoint/2010/main" val="2511091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t>41</a:t>
            </a:fld>
            <a:endParaRPr lang="en-IN"/>
          </a:p>
        </p:txBody>
      </p:sp>
    </p:spTree>
    <p:extLst>
      <p:ext uri="{BB962C8B-B14F-4D97-AF65-F5344CB8AC3E}">
        <p14:creationId xmlns:p14="http://schemas.microsoft.com/office/powerpoint/2010/main" val="3857590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E7361-AF98-A775-5208-FCE3AFE76E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3DCA9C-9DED-740F-5C58-EFA69A9AB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EEF447-94D5-D349-043C-E9B1E32FABB4}"/>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4D2F714-5490-9529-D83D-B530DE7BAFD8}"/>
              </a:ext>
            </a:extLst>
          </p:cNvPr>
          <p:cNvSpPr>
            <a:spLocks noGrp="1"/>
          </p:cNvSpPr>
          <p:nvPr>
            <p:ph type="sldNum" sz="quarter" idx="5"/>
          </p:nvPr>
        </p:nvSpPr>
        <p:spPr/>
        <p:txBody>
          <a:bodyPr/>
          <a:lstStyle/>
          <a:p>
            <a:fld id="{77223E4C-C78F-4806-9F29-9550DE44BB40}" type="slidenum">
              <a:rPr lang="en-IN" smtClean="0"/>
              <a:t>43</a:t>
            </a:fld>
            <a:endParaRPr lang="en-IN"/>
          </a:p>
        </p:txBody>
      </p:sp>
    </p:spTree>
    <p:extLst>
      <p:ext uri="{BB962C8B-B14F-4D97-AF65-F5344CB8AC3E}">
        <p14:creationId xmlns:p14="http://schemas.microsoft.com/office/powerpoint/2010/main" val="137085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4ff7c216ae_2_181: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g34ff7c216ae_2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0610196fd_2_153: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g350610196fd_2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5068bfe899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5068bfe899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4ff7c216ae_2_159:notes"/>
          <p:cNvSpPr txBox="1">
            <a:spLocks noGrp="1"/>
          </p:cNvSpPr>
          <p:nvPr>
            <p:ph type="body" idx="1"/>
          </p:nvPr>
        </p:nvSpPr>
        <p:spPr>
          <a:xfrm>
            <a:off x="685802" y="4400556"/>
            <a:ext cx="5486410" cy="360045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g34ff7c216ae_2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ff7c216ae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34ff7c216ae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4ff7c216ae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34ff7c216ae_2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4ff7c216ae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34ff7c216ae_2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151ee081c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151ee081c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95310"/>
            <a:ext cx="9144000" cy="2387600"/>
          </a:xfrm>
        </p:spPr>
        <p:txBody>
          <a:bodyPr anchor="b"/>
          <a:lstStyle>
            <a:lvl1pPr algn="ctr">
              <a:defRPr sz="6000">
                <a:solidFill>
                  <a:srgbClr val="002060"/>
                </a:solidFill>
                <a:latin typeface="Bookman Old Style" panose="02050604050505020204" pitchFamily="18" charset="0"/>
              </a:defRPr>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C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3F99E61-0CE5-49A0-ADAE-575C3A21A57B}" type="datetime2">
              <a:rPr lang="en-IN" smtClean="0"/>
              <a:t>Thursday, 03 July 2025</a:t>
            </a:fld>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t>‹#›</a:t>
            </a:fld>
            <a:endParaRPr lang="en-IN"/>
          </a:p>
        </p:txBody>
      </p:sp>
      <p:sp>
        <p:nvSpPr>
          <p:cNvPr id="10" name="object 7"/>
          <p:cNvSpPr txBox="1"/>
          <p:nvPr userDrawn="1"/>
        </p:nvSpPr>
        <p:spPr>
          <a:xfrm>
            <a:off x="4541263" y="6344368"/>
            <a:ext cx="3498933" cy="377108"/>
          </a:xfrm>
          <a:prstGeom prst="rect">
            <a:avLst/>
          </a:prstGeom>
        </p:spPr>
        <p:txBody>
          <a:bodyPr wrap="square" lIns="0" tIns="7701" rIns="0" bIns="0">
            <a:spAutoFit/>
          </a:bodyPr>
          <a:lstStyle/>
          <a:p>
            <a:pPr marL="7701" algn="ctr">
              <a:spcBef>
                <a:spcPts val="61"/>
              </a:spcBef>
              <a:defRPr/>
            </a:pPr>
            <a:r>
              <a:rPr sz="2400" b="1" i="1" spc="-3">
                <a:solidFill>
                  <a:srgbClr val="422C75"/>
                </a:solidFill>
                <a:latin typeface="Bookman Old Style" panose="02050604050505020204" pitchFamily="18" charset="0"/>
                <a:ea typeface="ＭＳ Ｐゴシック" charset="0"/>
                <a:cs typeface="Playfair Display"/>
              </a:rPr>
              <a:t>Go, change </a:t>
            </a:r>
            <a:r>
              <a:rPr sz="2400" b="1" i="1">
                <a:solidFill>
                  <a:srgbClr val="422C75"/>
                </a:solidFill>
                <a:latin typeface="Bookman Old Style" panose="02050604050505020204" pitchFamily="18" charset="0"/>
                <a:ea typeface="ＭＳ Ｐゴシック" charset="0"/>
                <a:cs typeface="Playfair Display"/>
              </a:rPr>
              <a:t>the</a:t>
            </a:r>
            <a:r>
              <a:rPr sz="2400" b="1" i="1" spc="-49">
                <a:solidFill>
                  <a:srgbClr val="422C75"/>
                </a:solidFill>
                <a:latin typeface="Bookman Old Style" panose="02050604050505020204" pitchFamily="18" charset="0"/>
                <a:ea typeface="ＭＳ Ｐゴシック" charset="0"/>
                <a:cs typeface="Playfair Display"/>
              </a:rPr>
              <a:t> </a:t>
            </a:r>
            <a:r>
              <a:rPr sz="2400" b="1" i="1" spc="-3">
                <a:solidFill>
                  <a:srgbClr val="422C75"/>
                </a:solidFill>
                <a:latin typeface="Bookman Old Style" panose="02050604050505020204" pitchFamily="18" charset="0"/>
                <a:ea typeface="ＭＳ Ｐゴシック" charset="0"/>
                <a:cs typeface="Playfair Display"/>
              </a:rPr>
              <a:t>world</a:t>
            </a:r>
            <a:endParaRPr sz="2400" b="1">
              <a:latin typeface="Bookman Old Style" panose="02050604050505020204" pitchFamily="18" charset="0"/>
              <a:ea typeface="ＭＳ Ｐゴシック" charset="0"/>
              <a:cs typeface="Playfair Display"/>
            </a:endParaRPr>
          </a:p>
        </p:txBody>
      </p:sp>
      <p:pic>
        <p:nvPicPr>
          <p:cNvPr id="13" name="Picture 12">
            <a:extLst>
              <a:ext uri="{FF2B5EF4-FFF2-40B4-BE49-F238E27FC236}">
                <a16:creationId xmlns:a16="http://schemas.microsoft.com/office/drawing/2014/main" id="{432A6D4B-382C-5C68-3C64-26E14200A155}"/>
              </a:ext>
            </a:extLst>
          </p:cNvPr>
          <p:cNvPicPr>
            <a:picLocks noChangeAspect="1"/>
          </p:cNvPicPr>
          <p:nvPr userDrawn="1"/>
        </p:nvPicPr>
        <p:blipFill rotWithShape="1">
          <a:blip r:embed="rId2"/>
          <a:srcRect t="13833"/>
          <a:stretch/>
        </p:blipFill>
        <p:spPr>
          <a:xfrm>
            <a:off x="0" y="0"/>
            <a:ext cx="2207505" cy="997630"/>
          </a:xfrm>
          <a:prstGeom prst="rect">
            <a:avLst/>
          </a:prstGeom>
        </p:spPr>
      </p:pic>
    </p:spTree>
    <p:extLst>
      <p:ext uri="{BB962C8B-B14F-4D97-AF65-F5344CB8AC3E}">
        <p14:creationId xmlns:p14="http://schemas.microsoft.com/office/powerpoint/2010/main" val="4159531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1457930-B2AB-48F5-8AD5-4A9179262E34}" type="datetime2">
              <a:rPr lang="en-IN" smtClean="0"/>
              <a:t>Thursday, 03 July 2025</a:t>
            </a:fld>
            <a:endParaRPr lang="en-IN"/>
          </a:p>
        </p:txBody>
      </p:sp>
      <p:sp>
        <p:nvSpPr>
          <p:cNvPr id="5" name="Footer Placeholder 4"/>
          <p:cNvSpPr>
            <a:spLocks noGrp="1"/>
          </p:cNvSpPr>
          <p:nvPr>
            <p:ph type="ftr" sz="quarter" idx="11"/>
          </p:nvPr>
        </p:nvSpPr>
        <p:spPr/>
        <p:txBody>
          <a:bodyPr/>
          <a:lstStyle/>
          <a:p>
            <a:r>
              <a:rPr lang="en-IN"/>
              <a:t>RV COLLEGE OF ENGINEERING</a:t>
            </a:r>
          </a:p>
        </p:txBody>
      </p:sp>
      <p:sp>
        <p:nvSpPr>
          <p:cNvPr id="6" name="Slide Number Placeholder 5"/>
          <p:cNvSpPr>
            <a:spLocks noGrp="1"/>
          </p:cNvSpPr>
          <p:nvPr>
            <p:ph type="sldNum" sz="quarter" idx="12"/>
          </p:nvPr>
        </p:nvSpPr>
        <p:spPr/>
        <p:txBody>
          <a:bodyPr/>
          <a:lstStyle/>
          <a:p>
            <a:fld id="{9BA15CD2-76D6-4EFE-91D9-7087332E3318}" type="slidenum">
              <a:rPr lang="en-IN" smtClean="0"/>
              <a:t>‹#›</a:t>
            </a:fld>
            <a:endParaRPr lang="en-IN"/>
          </a:p>
        </p:txBody>
      </p:sp>
    </p:spTree>
    <p:extLst>
      <p:ext uri="{BB962C8B-B14F-4D97-AF65-F5344CB8AC3E}">
        <p14:creationId xmlns:p14="http://schemas.microsoft.com/office/powerpoint/2010/main" val="3216580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120EB2B-9CFC-43E8-806F-531A6B6EF1FD}" type="datetime2">
              <a:rPr lang="en-IN" smtClean="0"/>
              <a:t>Thursday, 03 July 2025</a:t>
            </a:fld>
            <a:endParaRPr lang="en-IN"/>
          </a:p>
        </p:txBody>
      </p:sp>
      <p:sp>
        <p:nvSpPr>
          <p:cNvPr id="5" name="Footer Placeholder 4"/>
          <p:cNvSpPr>
            <a:spLocks noGrp="1"/>
          </p:cNvSpPr>
          <p:nvPr>
            <p:ph type="ftr" sz="quarter" idx="11"/>
          </p:nvPr>
        </p:nvSpPr>
        <p:spPr/>
        <p:txBody>
          <a:bodyPr/>
          <a:lstStyle/>
          <a:p>
            <a:r>
              <a:rPr lang="en-IN"/>
              <a:t>RV COLLEGE OF ENGINEERING</a:t>
            </a:r>
          </a:p>
        </p:txBody>
      </p:sp>
      <p:sp>
        <p:nvSpPr>
          <p:cNvPr id="6" name="Slide Number Placeholder 5"/>
          <p:cNvSpPr>
            <a:spLocks noGrp="1"/>
          </p:cNvSpPr>
          <p:nvPr>
            <p:ph type="sldNum" sz="quarter" idx="12"/>
          </p:nvPr>
        </p:nvSpPr>
        <p:spPr/>
        <p:txBody>
          <a:bodyPr/>
          <a:lstStyle/>
          <a:p>
            <a:fld id="{9BA15CD2-76D6-4EFE-91D9-7087332E3318}" type="slidenum">
              <a:rPr lang="en-IN" smtClean="0"/>
              <a:t>‹#›</a:t>
            </a:fld>
            <a:endParaRPr lang="en-IN"/>
          </a:p>
        </p:txBody>
      </p:sp>
    </p:spTree>
    <p:extLst>
      <p:ext uri="{BB962C8B-B14F-4D97-AF65-F5344CB8AC3E}">
        <p14:creationId xmlns:p14="http://schemas.microsoft.com/office/powerpoint/2010/main" val="1216403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56"/>
        <p:cNvGrpSpPr/>
        <p:nvPr/>
      </p:nvGrpSpPr>
      <p:grpSpPr>
        <a:xfrm>
          <a:off x="0" y="0"/>
          <a:ext cx="0" cy="0"/>
          <a:chOff x="0" y="0"/>
          <a:chExt cx="0" cy="0"/>
        </a:xfrm>
      </p:grpSpPr>
      <p:sp>
        <p:nvSpPr>
          <p:cNvPr id="57" name="Google Shape;57;p14"/>
          <p:cNvSpPr txBox="1">
            <a:spLocks noGrp="1"/>
          </p:cNvSpPr>
          <p:nvPr>
            <p:ph type="body" idx="1"/>
          </p:nvPr>
        </p:nvSpPr>
        <p:spPr>
          <a:xfrm>
            <a:off x="174814" y="1258283"/>
            <a:ext cx="11842377" cy="4918680"/>
          </a:xfrm>
          <a:prstGeom prst="rect">
            <a:avLst/>
          </a:prstGeom>
          <a:noFill/>
          <a:ln>
            <a:noFill/>
          </a:ln>
        </p:spPr>
        <p:txBody>
          <a:bodyPr spcFirstLastPara="1" wrap="square" lIns="68575" tIns="34275" rIns="68575" bIns="34275" anchor="t" anchorCtr="0">
            <a:normAutofit/>
          </a:bodyPr>
          <a:lstStyle>
            <a:lvl1pPr marL="609585" lvl="0" indent="-482588" algn="l">
              <a:lnSpc>
                <a:spcPct val="90000"/>
              </a:lnSpc>
              <a:spcBef>
                <a:spcPts val="1067"/>
              </a:spcBef>
              <a:spcAft>
                <a:spcPts val="0"/>
              </a:spcAft>
              <a:buClr>
                <a:srgbClr val="002060"/>
              </a:buClr>
              <a:buSzPts val="2100"/>
              <a:buChar char="•"/>
              <a:defRPr>
                <a:solidFill>
                  <a:srgbClr val="002060"/>
                </a:solidFill>
                <a:latin typeface="Bookman Old Style"/>
                <a:ea typeface="Bookman Old Style"/>
                <a:cs typeface="Bookman Old Style"/>
                <a:sym typeface="Bookman Old Style"/>
              </a:defRPr>
            </a:lvl1pPr>
            <a:lvl2pPr marL="1219170" lvl="1" indent="-457189" algn="l">
              <a:lnSpc>
                <a:spcPct val="90000"/>
              </a:lnSpc>
              <a:spcBef>
                <a:spcPts val="533"/>
              </a:spcBef>
              <a:spcAft>
                <a:spcPts val="0"/>
              </a:spcAft>
              <a:buClr>
                <a:schemeClr val="dk1"/>
              </a:buClr>
              <a:buSzPts val="1800"/>
              <a:buChar char="•"/>
              <a:defRPr>
                <a:latin typeface="Bookman Old Style"/>
                <a:ea typeface="Bookman Old Style"/>
                <a:cs typeface="Bookman Old Style"/>
                <a:sym typeface="Bookman Old Style"/>
              </a:defRPr>
            </a:lvl2pPr>
            <a:lvl3pPr marL="1828754" lvl="2" indent="-431789" algn="l">
              <a:lnSpc>
                <a:spcPct val="90000"/>
              </a:lnSpc>
              <a:spcBef>
                <a:spcPts val="533"/>
              </a:spcBef>
              <a:spcAft>
                <a:spcPts val="0"/>
              </a:spcAft>
              <a:buClr>
                <a:srgbClr val="002060"/>
              </a:buClr>
              <a:buSzPts val="1500"/>
              <a:buChar char="•"/>
              <a:defRPr>
                <a:solidFill>
                  <a:srgbClr val="002060"/>
                </a:solidFill>
                <a:latin typeface="Bookman Old Style"/>
                <a:ea typeface="Bookman Old Style"/>
                <a:cs typeface="Bookman Old Style"/>
                <a:sym typeface="Bookman Old Style"/>
              </a:defRPr>
            </a:lvl3pPr>
            <a:lvl4pPr marL="2438339" lvl="3" indent="-423323" algn="l">
              <a:lnSpc>
                <a:spcPct val="90000"/>
              </a:lnSpc>
              <a:spcBef>
                <a:spcPts val="533"/>
              </a:spcBef>
              <a:spcAft>
                <a:spcPts val="0"/>
              </a:spcAft>
              <a:buClr>
                <a:srgbClr val="002060"/>
              </a:buClr>
              <a:buSzPts val="1400"/>
              <a:buChar char="•"/>
              <a:defRPr>
                <a:solidFill>
                  <a:srgbClr val="002060"/>
                </a:solidFill>
                <a:latin typeface="Bookman Old Style"/>
                <a:ea typeface="Bookman Old Style"/>
                <a:cs typeface="Bookman Old Style"/>
                <a:sym typeface="Bookman Old Style"/>
              </a:defRPr>
            </a:lvl4pPr>
            <a:lvl5pPr marL="3047924" lvl="4" indent="-423323" algn="l">
              <a:lnSpc>
                <a:spcPct val="90000"/>
              </a:lnSpc>
              <a:spcBef>
                <a:spcPts val="533"/>
              </a:spcBef>
              <a:spcAft>
                <a:spcPts val="0"/>
              </a:spcAft>
              <a:buClr>
                <a:srgbClr val="002060"/>
              </a:buClr>
              <a:buSzPts val="1400"/>
              <a:buChar char="•"/>
              <a:defRPr>
                <a:solidFill>
                  <a:srgbClr val="002060"/>
                </a:solidFill>
                <a:latin typeface="Bookman Old Style"/>
                <a:ea typeface="Bookman Old Style"/>
                <a:cs typeface="Bookman Old Style"/>
                <a:sym typeface="Bookman Old Style"/>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58" name="Google Shape;58;p14"/>
          <p:cNvSpPr txBox="1"/>
          <p:nvPr/>
        </p:nvSpPr>
        <p:spPr>
          <a:xfrm>
            <a:off x="5055596" y="6405141"/>
            <a:ext cx="2080805" cy="459309"/>
          </a:xfrm>
          <a:prstGeom prst="rect">
            <a:avLst/>
          </a:prstGeom>
          <a:noFill/>
          <a:ln>
            <a:noFill/>
          </a:ln>
        </p:spPr>
        <p:txBody>
          <a:bodyPr spcFirstLastPara="1" wrap="square" lIns="0" tIns="7700" rIns="0" bIns="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467" b="1" i="1" u="none" strike="noStrike" cap="none">
                <a:solidFill>
                  <a:srgbClr val="422C75"/>
                </a:solidFill>
                <a:latin typeface="Bookman Old Style"/>
                <a:ea typeface="Bookman Old Style"/>
                <a:cs typeface="Bookman Old Style"/>
                <a:sym typeface="Bookman Old Style"/>
              </a:rPr>
              <a:t>Go, change the world</a:t>
            </a:r>
            <a:endParaRPr sz="1467" b="1" i="0" u="none" strike="noStrike" cap="none">
              <a:solidFill>
                <a:schemeClr val="dk1"/>
              </a:solidFill>
              <a:latin typeface="Bookman Old Style"/>
              <a:ea typeface="Bookman Old Style"/>
              <a:cs typeface="Bookman Old Style"/>
              <a:sym typeface="Bookman Old Style"/>
            </a:endParaRPr>
          </a:p>
        </p:txBody>
      </p:sp>
      <p:sp>
        <p:nvSpPr>
          <p:cNvPr id="59" name="Google Shape;59;p14"/>
          <p:cNvSpPr txBox="1">
            <a:spLocks noGrp="1"/>
          </p:cNvSpPr>
          <p:nvPr>
            <p:ph type="dt" idx="10"/>
          </p:nvPr>
        </p:nvSpPr>
        <p:spPr>
          <a:xfrm>
            <a:off x="174812" y="6347206"/>
            <a:ext cx="2743200" cy="365125"/>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b="1">
                <a:solidFill>
                  <a:srgbClr val="002060"/>
                </a:solidFill>
                <a:latin typeface="Bookman Old Style"/>
                <a:ea typeface="Bookman Old Style"/>
                <a:cs typeface="Bookman Old Style"/>
                <a:sym typeface="Bookman Old Styl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14"/>
          <p:cNvSpPr txBox="1">
            <a:spLocks noGrp="1"/>
          </p:cNvSpPr>
          <p:nvPr>
            <p:ph type="sldNum" idx="12"/>
          </p:nvPr>
        </p:nvSpPr>
        <p:spPr>
          <a:xfrm>
            <a:off x="9273988" y="6347206"/>
            <a:ext cx="2743200" cy="3651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1" i="0" u="none" strike="noStrike" cap="none">
                <a:solidFill>
                  <a:srgbClr val="002060"/>
                </a:solidFill>
                <a:latin typeface="Bookman Old Style"/>
                <a:ea typeface="Bookman Old Style"/>
                <a:cs typeface="Bookman Old Style"/>
                <a:sym typeface="Bookman Old Style"/>
              </a:defRPr>
            </a:lvl1pPr>
            <a:lvl2pPr marL="0" marR="0" lvl="1" indent="0" algn="r">
              <a:lnSpc>
                <a:spcPct val="100000"/>
              </a:lnSpc>
              <a:spcBef>
                <a:spcPts val="0"/>
              </a:spcBef>
              <a:spcAft>
                <a:spcPts val="0"/>
              </a:spcAft>
              <a:buClr>
                <a:srgbClr val="000000"/>
              </a:buClr>
              <a:buSzPts val="900"/>
              <a:buFont typeface="Arial"/>
              <a:buNone/>
              <a:defRPr sz="1200" b="1" i="0" u="none" strike="noStrike" cap="none">
                <a:solidFill>
                  <a:srgbClr val="002060"/>
                </a:solidFill>
                <a:latin typeface="Bookman Old Style"/>
                <a:ea typeface="Bookman Old Style"/>
                <a:cs typeface="Bookman Old Style"/>
                <a:sym typeface="Bookman Old Style"/>
              </a:defRPr>
            </a:lvl2pPr>
            <a:lvl3pPr marL="0" marR="0" lvl="2" indent="0" algn="r">
              <a:lnSpc>
                <a:spcPct val="100000"/>
              </a:lnSpc>
              <a:spcBef>
                <a:spcPts val="0"/>
              </a:spcBef>
              <a:spcAft>
                <a:spcPts val="0"/>
              </a:spcAft>
              <a:buClr>
                <a:srgbClr val="000000"/>
              </a:buClr>
              <a:buSzPts val="900"/>
              <a:buFont typeface="Arial"/>
              <a:buNone/>
              <a:defRPr sz="1200" b="1" i="0" u="none" strike="noStrike" cap="none">
                <a:solidFill>
                  <a:srgbClr val="002060"/>
                </a:solidFill>
                <a:latin typeface="Bookman Old Style"/>
                <a:ea typeface="Bookman Old Style"/>
                <a:cs typeface="Bookman Old Style"/>
                <a:sym typeface="Bookman Old Style"/>
              </a:defRPr>
            </a:lvl3pPr>
            <a:lvl4pPr marL="0" marR="0" lvl="3" indent="0" algn="r">
              <a:lnSpc>
                <a:spcPct val="100000"/>
              </a:lnSpc>
              <a:spcBef>
                <a:spcPts val="0"/>
              </a:spcBef>
              <a:spcAft>
                <a:spcPts val="0"/>
              </a:spcAft>
              <a:buClr>
                <a:srgbClr val="000000"/>
              </a:buClr>
              <a:buSzPts val="900"/>
              <a:buFont typeface="Arial"/>
              <a:buNone/>
              <a:defRPr sz="1200" b="1" i="0" u="none" strike="noStrike" cap="none">
                <a:solidFill>
                  <a:srgbClr val="002060"/>
                </a:solidFill>
                <a:latin typeface="Bookman Old Style"/>
                <a:ea typeface="Bookman Old Style"/>
                <a:cs typeface="Bookman Old Style"/>
                <a:sym typeface="Bookman Old Style"/>
              </a:defRPr>
            </a:lvl4pPr>
            <a:lvl5pPr marL="0" marR="0" lvl="4" indent="0" algn="r">
              <a:lnSpc>
                <a:spcPct val="100000"/>
              </a:lnSpc>
              <a:spcBef>
                <a:spcPts val="0"/>
              </a:spcBef>
              <a:spcAft>
                <a:spcPts val="0"/>
              </a:spcAft>
              <a:buClr>
                <a:srgbClr val="000000"/>
              </a:buClr>
              <a:buSzPts val="900"/>
              <a:buFont typeface="Arial"/>
              <a:buNone/>
              <a:defRPr sz="1200" b="1" i="0" u="none" strike="noStrike" cap="none">
                <a:solidFill>
                  <a:srgbClr val="002060"/>
                </a:solidFill>
                <a:latin typeface="Bookman Old Style"/>
                <a:ea typeface="Bookman Old Style"/>
                <a:cs typeface="Bookman Old Style"/>
                <a:sym typeface="Bookman Old Style"/>
              </a:defRPr>
            </a:lvl5pPr>
            <a:lvl6pPr marL="0" marR="0" lvl="5" indent="0" algn="r">
              <a:lnSpc>
                <a:spcPct val="100000"/>
              </a:lnSpc>
              <a:spcBef>
                <a:spcPts val="0"/>
              </a:spcBef>
              <a:spcAft>
                <a:spcPts val="0"/>
              </a:spcAft>
              <a:buClr>
                <a:srgbClr val="000000"/>
              </a:buClr>
              <a:buSzPts val="900"/>
              <a:buFont typeface="Arial"/>
              <a:buNone/>
              <a:defRPr sz="1200" b="1" i="0" u="none" strike="noStrike" cap="none">
                <a:solidFill>
                  <a:srgbClr val="002060"/>
                </a:solidFill>
                <a:latin typeface="Bookman Old Style"/>
                <a:ea typeface="Bookman Old Style"/>
                <a:cs typeface="Bookman Old Style"/>
                <a:sym typeface="Bookman Old Style"/>
              </a:defRPr>
            </a:lvl6pPr>
            <a:lvl7pPr marL="0" marR="0" lvl="6" indent="0" algn="r">
              <a:lnSpc>
                <a:spcPct val="100000"/>
              </a:lnSpc>
              <a:spcBef>
                <a:spcPts val="0"/>
              </a:spcBef>
              <a:spcAft>
                <a:spcPts val="0"/>
              </a:spcAft>
              <a:buClr>
                <a:srgbClr val="000000"/>
              </a:buClr>
              <a:buSzPts val="900"/>
              <a:buFont typeface="Arial"/>
              <a:buNone/>
              <a:defRPr sz="1200" b="1" i="0" u="none" strike="noStrike" cap="none">
                <a:solidFill>
                  <a:srgbClr val="002060"/>
                </a:solidFill>
                <a:latin typeface="Bookman Old Style"/>
                <a:ea typeface="Bookman Old Style"/>
                <a:cs typeface="Bookman Old Style"/>
                <a:sym typeface="Bookman Old Style"/>
              </a:defRPr>
            </a:lvl7pPr>
            <a:lvl8pPr marL="0" marR="0" lvl="7" indent="0" algn="r">
              <a:lnSpc>
                <a:spcPct val="100000"/>
              </a:lnSpc>
              <a:spcBef>
                <a:spcPts val="0"/>
              </a:spcBef>
              <a:spcAft>
                <a:spcPts val="0"/>
              </a:spcAft>
              <a:buClr>
                <a:srgbClr val="000000"/>
              </a:buClr>
              <a:buSzPts val="900"/>
              <a:buFont typeface="Arial"/>
              <a:buNone/>
              <a:defRPr sz="1200" b="1" i="0" u="none" strike="noStrike" cap="none">
                <a:solidFill>
                  <a:srgbClr val="002060"/>
                </a:solidFill>
                <a:latin typeface="Bookman Old Style"/>
                <a:ea typeface="Bookman Old Style"/>
                <a:cs typeface="Bookman Old Style"/>
                <a:sym typeface="Bookman Old Style"/>
              </a:defRPr>
            </a:lvl8pPr>
            <a:lvl9pPr marL="0" marR="0" lvl="8" indent="0" algn="r">
              <a:lnSpc>
                <a:spcPct val="100000"/>
              </a:lnSpc>
              <a:spcBef>
                <a:spcPts val="0"/>
              </a:spcBef>
              <a:spcAft>
                <a:spcPts val="0"/>
              </a:spcAft>
              <a:buClr>
                <a:srgbClr val="000000"/>
              </a:buClr>
              <a:buSzPts val="900"/>
              <a:buFont typeface="Arial"/>
              <a:buNone/>
              <a:defRPr sz="1200" b="1" i="0" u="none" strike="noStrike" cap="none">
                <a:solidFill>
                  <a:srgbClr val="002060"/>
                </a:solidFill>
                <a:latin typeface="Bookman Old Style"/>
                <a:ea typeface="Bookman Old Style"/>
                <a:cs typeface="Bookman Old Style"/>
                <a:sym typeface="Bookman Old Style"/>
              </a:defRPr>
            </a:lvl9pPr>
          </a:lstStyle>
          <a:p>
            <a:fld id="{00000000-1234-1234-1234-123412341234}" type="slidenum">
              <a:rPr lang="en" smtClean="0"/>
              <a:pPr/>
              <a:t>‹#›</a:t>
            </a:fld>
            <a:endParaRPr lang="en"/>
          </a:p>
        </p:txBody>
      </p:sp>
      <p:pic>
        <p:nvPicPr>
          <p:cNvPr id="61" name="Google Shape;61;p14"/>
          <p:cNvPicPr preferRelativeResize="0"/>
          <p:nvPr/>
        </p:nvPicPr>
        <p:blipFill rotWithShape="1">
          <a:blip r:embed="rId2">
            <a:alphaModFix/>
          </a:blip>
          <a:srcRect t="13833"/>
          <a:stretch/>
        </p:blipFill>
        <p:spPr>
          <a:xfrm>
            <a:off x="-1" y="76427"/>
            <a:ext cx="2207505" cy="997629"/>
          </a:xfrm>
          <a:prstGeom prst="rect">
            <a:avLst/>
          </a:prstGeom>
          <a:noFill/>
          <a:ln>
            <a:noFill/>
          </a:ln>
        </p:spPr>
      </p:pic>
    </p:spTree>
    <p:extLst>
      <p:ext uri="{BB962C8B-B14F-4D97-AF65-F5344CB8AC3E}">
        <p14:creationId xmlns:p14="http://schemas.microsoft.com/office/powerpoint/2010/main" val="2922189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813" y="1258282"/>
            <a:ext cx="11842377" cy="4918680"/>
          </a:xfrm>
          <a:ln>
            <a:noFill/>
          </a:ln>
        </p:spPr>
        <p:txBody>
          <a:bodyPr/>
          <a:lstStyle>
            <a:lvl1pPr>
              <a:defRPr>
                <a:solidFill>
                  <a:srgbClr val="002060"/>
                </a:solidFill>
                <a:latin typeface="Bookman Old Style" panose="02050604050505020204" pitchFamily="18" charset="0"/>
              </a:defRPr>
            </a:lvl1pPr>
            <a:lvl2pPr>
              <a:defRPr>
                <a:latin typeface="Bookman Old Style" panose="02050604050505020204" pitchFamily="18" charset="0"/>
              </a:defRPr>
            </a:lvl2pPr>
            <a:lvl3pPr>
              <a:defRPr>
                <a:solidFill>
                  <a:srgbClr val="002060"/>
                </a:solidFill>
                <a:latin typeface="Bookman Old Style" panose="02050604050505020204" pitchFamily="18" charset="0"/>
              </a:defRPr>
            </a:lvl3pPr>
            <a:lvl4pPr>
              <a:defRPr>
                <a:solidFill>
                  <a:srgbClr val="002060"/>
                </a:solidFill>
                <a:latin typeface="Bookman Old Style" panose="02050604050505020204" pitchFamily="18" charset="0"/>
              </a:defRPr>
            </a:lvl4pPr>
            <a:lvl5pPr>
              <a:defRPr>
                <a:solidFill>
                  <a:srgbClr val="002060"/>
                </a:solidFill>
                <a:latin typeface="Bookman Old Style" panose="020506040505050202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object 7"/>
          <p:cNvSpPr txBox="1"/>
          <p:nvPr userDrawn="1"/>
        </p:nvSpPr>
        <p:spPr>
          <a:xfrm>
            <a:off x="5055596" y="6405140"/>
            <a:ext cx="2080806" cy="223220"/>
          </a:xfrm>
          <a:prstGeom prst="rect">
            <a:avLst/>
          </a:prstGeom>
        </p:spPr>
        <p:txBody>
          <a:bodyPr wrap="square" lIns="0" tIns="7701" rIns="0" bIns="0">
            <a:spAutoFit/>
          </a:bodyPr>
          <a:lstStyle/>
          <a:p>
            <a:pPr marL="7701" algn="ctr">
              <a:spcBef>
                <a:spcPts val="61"/>
              </a:spcBef>
              <a:defRPr/>
            </a:pPr>
            <a:r>
              <a:rPr sz="1400" b="1" i="1" spc="-3">
                <a:solidFill>
                  <a:srgbClr val="422C75"/>
                </a:solidFill>
                <a:latin typeface="Bookman Old Style" panose="02050604050505020204" pitchFamily="18" charset="0"/>
                <a:ea typeface="ＭＳ Ｐゴシック" charset="0"/>
                <a:cs typeface="Playfair Display"/>
              </a:rPr>
              <a:t>Go, change </a:t>
            </a:r>
            <a:r>
              <a:rPr sz="1400" b="1" i="1">
                <a:solidFill>
                  <a:srgbClr val="422C75"/>
                </a:solidFill>
                <a:latin typeface="Bookman Old Style" panose="02050604050505020204" pitchFamily="18" charset="0"/>
                <a:ea typeface="ＭＳ Ｐゴシック" charset="0"/>
                <a:cs typeface="Playfair Display"/>
              </a:rPr>
              <a:t>the</a:t>
            </a:r>
            <a:r>
              <a:rPr sz="1400" b="1" i="1" spc="-49">
                <a:solidFill>
                  <a:srgbClr val="422C75"/>
                </a:solidFill>
                <a:latin typeface="Bookman Old Style" panose="02050604050505020204" pitchFamily="18" charset="0"/>
                <a:ea typeface="ＭＳ Ｐゴシック" charset="0"/>
                <a:cs typeface="Playfair Display"/>
              </a:rPr>
              <a:t> </a:t>
            </a:r>
            <a:r>
              <a:rPr sz="1400" b="1" i="1" spc="-3">
                <a:solidFill>
                  <a:srgbClr val="422C75"/>
                </a:solidFill>
                <a:latin typeface="Bookman Old Style" panose="02050604050505020204" pitchFamily="18" charset="0"/>
                <a:ea typeface="ＭＳ Ｐゴシック" charset="0"/>
                <a:cs typeface="Playfair Display"/>
              </a:rPr>
              <a:t>world</a:t>
            </a:r>
            <a:endParaRPr sz="1400" b="1">
              <a:latin typeface="Bookman Old Style" panose="02050604050505020204" pitchFamily="18" charset="0"/>
              <a:ea typeface="ＭＳ Ｐゴシック" charset="0"/>
              <a:cs typeface="Playfair Display"/>
            </a:endParaRPr>
          </a:p>
        </p:txBody>
      </p:sp>
      <p:sp>
        <p:nvSpPr>
          <p:cNvPr id="9" name="Date Placeholder 8"/>
          <p:cNvSpPr>
            <a:spLocks noGrp="1"/>
          </p:cNvSpPr>
          <p:nvPr>
            <p:ph type="dt" sz="half" idx="10"/>
          </p:nvPr>
        </p:nvSpPr>
        <p:spPr>
          <a:xfrm>
            <a:off x="174812" y="6347205"/>
            <a:ext cx="2743200" cy="365125"/>
          </a:xfrm>
        </p:spPr>
        <p:txBody>
          <a:bodyPr/>
          <a:lstStyle>
            <a:lvl1pPr>
              <a:defRPr b="1">
                <a:solidFill>
                  <a:srgbClr val="002060"/>
                </a:solidFill>
                <a:latin typeface="Bookman Old Style" panose="02050604050505020204" pitchFamily="18" charset="0"/>
              </a:defRPr>
            </a:lvl1pPr>
          </a:lstStyle>
          <a:p>
            <a:pPr algn="ctr"/>
            <a:fld id="{6BA3F8B8-C75C-44FF-9C37-B9B69285372F}" type="datetime2">
              <a:rPr lang="en-IN" smtClean="0"/>
              <a:t>Thursday, 03 July 2025</a:t>
            </a:fld>
            <a:endParaRPr lang="en-IN"/>
          </a:p>
        </p:txBody>
      </p:sp>
      <p:sp>
        <p:nvSpPr>
          <p:cNvPr id="16" name="Slide Number Placeholder 15"/>
          <p:cNvSpPr>
            <a:spLocks noGrp="1"/>
          </p:cNvSpPr>
          <p:nvPr>
            <p:ph type="sldNum" sz="quarter" idx="12"/>
          </p:nvPr>
        </p:nvSpPr>
        <p:spPr>
          <a:xfrm>
            <a:off x="9273988" y="6347205"/>
            <a:ext cx="2743200" cy="365125"/>
          </a:xfrm>
        </p:spPr>
        <p:txBody>
          <a:bodyPr/>
          <a:lstStyle>
            <a:lvl1pPr>
              <a:defRPr b="1">
                <a:solidFill>
                  <a:srgbClr val="002060"/>
                </a:solidFill>
                <a:latin typeface="Bookman Old Style" panose="02050604050505020204" pitchFamily="18" charset="0"/>
              </a:defRPr>
            </a:lvl1pPr>
          </a:lstStyle>
          <a:p>
            <a:fld id="{9BA15CD2-76D6-4EFE-91D9-7087332E3318}" type="slidenum">
              <a:rPr lang="en-IN" smtClean="0"/>
              <a:pPr/>
              <a:t>‹#›</a:t>
            </a:fld>
            <a:endParaRPr lang="en-IN"/>
          </a:p>
        </p:txBody>
      </p:sp>
      <p:pic>
        <p:nvPicPr>
          <p:cNvPr id="5" name="Picture 4">
            <a:extLst>
              <a:ext uri="{FF2B5EF4-FFF2-40B4-BE49-F238E27FC236}">
                <a16:creationId xmlns:a16="http://schemas.microsoft.com/office/drawing/2014/main" id="{F054BB44-0752-FBF4-85E9-6BB716BF441F}"/>
              </a:ext>
            </a:extLst>
          </p:cNvPr>
          <p:cNvPicPr>
            <a:picLocks noChangeAspect="1"/>
          </p:cNvPicPr>
          <p:nvPr userDrawn="1"/>
        </p:nvPicPr>
        <p:blipFill rotWithShape="1">
          <a:blip r:embed="rId2"/>
          <a:srcRect t="13833"/>
          <a:stretch/>
        </p:blipFill>
        <p:spPr>
          <a:xfrm>
            <a:off x="-1" y="76427"/>
            <a:ext cx="2207505" cy="997630"/>
          </a:xfrm>
          <a:prstGeom prst="rect">
            <a:avLst/>
          </a:prstGeom>
        </p:spPr>
      </p:pic>
    </p:spTree>
    <p:extLst>
      <p:ext uri="{BB962C8B-B14F-4D97-AF65-F5344CB8AC3E}">
        <p14:creationId xmlns:p14="http://schemas.microsoft.com/office/powerpoint/2010/main" val="1273647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8942" y="1258282"/>
            <a:ext cx="5750859" cy="49186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2" y="1258280"/>
            <a:ext cx="5795682" cy="49186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268940" y="6356350"/>
            <a:ext cx="2743200" cy="365125"/>
          </a:xfrm>
        </p:spPr>
        <p:txBody>
          <a:bodyPr/>
          <a:lstStyle/>
          <a:p>
            <a:fld id="{1B8ABF7C-0B56-4C7F-B575-109DA1438369}" type="datetime2">
              <a:rPr lang="en-IN" smtClean="0"/>
              <a:t>Thursday, 03 July 2025</a:t>
            </a:fld>
            <a:endParaRPr lang="en-IN"/>
          </a:p>
        </p:txBody>
      </p:sp>
      <p:sp>
        <p:nvSpPr>
          <p:cNvPr id="7" name="Slide Number Placeholder 6"/>
          <p:cNvSpPr>
            <a:spLocks noGrp="1"/>
          </p:cNvSpPr>
          <p:nvPr>
            <p:ph type="sldNum" sz="quarter" idx="12"/>
          </p:nvPr>
        </p:nvSpPr>
        <p:spPr>
          <a:xfrm>
            <a:off x="9224683" y="6356350"/>
            <a:ext cx="2743200" cy="365125"/>
          </a:xfrm>
        </p:spPr>
        <p:txBody>
          <a:bodyPr/>
          <a:lstStyle/>
          <a:p>
            <a:fld id="{9BA15CD2-76D6-4EFE-91D9-7087332E3318}" type="slidenum">
              <a:rPr lang="en-IN" smtClean="0"/>
              <a:t>‹#›</a:t>
            </a:fld>
            <a:endParaRPr lang="en-IN"/>
          </a:p>
        </p:txBody>
      </p:sp>
      <p:grpSp>
        <p:nvGrpSpPr>
          <p:cNvPr id="12" name="Group 11"/>
          <p:cNvGrpSpPr/>
          <p:nvPr userDrawn="1"/>
        </p:nvGrpSpPr>
        <p:grpSpPr>
          <a:xfrm>
            <a:off x="4862837" y="6212514"/>
            <a:ext cx="2313924" cy="600635"/>
            <a:chOff x="9682912" y="8965"/>
            <a:chExt cx="2402541" cy="600635"/>
          </a:xfrm>
        </p:grpSpPr>
        <p:sp>
          <p:nvSpPr>
            <p:cNvPr id="13" name="Rounded Rectangle 12"/>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4"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a:solidFill>
                    <a:srgbClr val="422C75"/>
                  </a:solidFill>
                  <a:latin typeface="Bookman Old Style" panose="02050604050505020204" pitchFamily="18" charset="0"/>
                  <a:ea typeface="ＭＳ Ｐゴシック" charset="0"/>
                  <a:cs typeface="Playfair Display"/>
                </a:rPr>
                <a:t>Go, change </a:t>
              </a:r>
              <a:r>
                <a:rPr sz="1400" b="1" i="1">
                  <a:solidFill>
                    <a:srgbClr val="422C75"/>
                  </a:solidFill>
                  <a:latin typeface="Bookman Old Style" panose="02050604050505020204" pitchFamily="18" charset="0"/>
                  <a:ea typeface="ＭＳ Ｐゴシック" charset="0"/>
                  <a:cs typeface="Playfair Display"/>
                </a:rPr>
                <a:t>the</a:t>
              </a:r>
              <a:r>
                <a:rPr sz="1400" b="1" i="1" spc="-49">
                  <a:solidFill>
                    <a:srgbClr val="422C75"/>
                  </a:solidFill>
                  <a:latin typeface="Bookman Old Style" panose="02050604050505020204" pitchFamily="18" charset="0"/>
                  <a:ea typeface="ＭＳ Ｐゴシック" charset="0"/>
                  <a:cs typeface="Playfair Display"/>
                </a:rPr>
                <a:t> </a:t>
              </a:r>
              <a:r>
                <a:rPr sz="1400" b="1" i="1" spc="-3">
                  <a:solidFill>
                    <a:srgbClr val="422C75"/>
                  </a:solidFill>
                  <a:latin typeface="Bookman Old Style" panose="02050604050505020204" pitchFamily="18" charset="0"/>
                  <a:ea typeface="ＭＳ Ｐゴシック" charset="0"/>
                  <a:cs typeface="Playfair Display"/>
                </a:rPr>
                <a:t>world</a:t>
              </a:r>
              <a:endParaRPr sz="1400" b="1">
                <a:latin typeface="Bookman Old Style" panose="02050604050505020204" pitchFamily="18" charset="0"/>
                <a:ea typeface="ＭＳ Ｐゴシック" charset="0"/>
                <a:cs typeface="Playfair Display"/>
              </a:endParaRPr>
            </a:p>
          </p:txBody>
        </p:sp>
      </p:grpSp>
      <p:pic>
        <p:nvPicPr>
          <p:cNvPr id="2" name="Picture 1">
            <a:extLst>
              <a:ext uri="{FF2B5EF4-FFF2-40B4-BE49-F238E27FC236}">
                <a16:creationId xmlns:a16="http://schemas.microsoft.com/office/drawing/2014/main" id="{D279472C-35DE-C259-8137-352893A9BE1E}"/>
              </a:ext>
            </a:extLst>
          </p:cNvPr>
          <p:cNvPicPr>
            <a:picLocks noChangeAspect="1"/>
          </p:cNvPicPr>
          <p:nvPr userDrawn="1"/>
        </p:nvPicPr>
        <p:blipFill rotWithShape="1">
          <a:blip r:embed="rId2"/>
          <a:srcRect t="13833"/>
          <a:stretch/>
        </p:blipFill>
        <p:spPr>
          <a:xfrm>
            <a:off x="224117" y="81266"/>
            <a:ext cx="2207505" cy="997630"/>
          </a:xfrm>
          <a:prstGeom prst="rect">
            <a:avLst/>
          </a:prstGeom>
        </p:spPr>
      </p:pic>
    </p:spTree>
    <p:extLst>
      <p:ext uri="{BB962C8B-B14F-4D97-AF65-F5344CB8AC3E}">
        <p14:creationId xmlns:p14="http://schemas.microsoft.com/office/powerpoint/2010/main" val="1153109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normAutofit/>
          </a:bodyPr>
          <a:lstStyle>
            <a:lvl1pPr>
              <a:defRPr sz="5400">
                <a:solidFill>
                  <a:srgbClr val="C00000"/>
                </a:solidFill>
                <a:latin typeface="Bookman Old Style" panose="02050604050505020204" pitchFamily="18" charset="0"/>
              </a:defRPr>
            </a:lvl1pPr>
          </a:lstStyle>
          <a:p>
            <a:r>
              <a:rPr lang="en-US"/>
              <a:t>Click to edit Master title style</a:t>
            </a:r>
            <a:endParaRPr lang="en-IN"/>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rgbClr val="002060"/>
                </a:solidFill>
                <a:latin typeface="Bookman Old Style" panose="020506040505050202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121CB2-2EF3-47E5-83C4-07D8FF657D5A}" type="datetime2">
              <a:rPr lang="en-IN" smtClean="0"/>
              <a:t>Thursday, 03 July 2025</a:t>
            </a:fld>
            <a:endParaRPr lang="en-IN"/>
          </a:p>
        </p:txBody>
      </p:sp>
      <p:sp>
        <p:nvSpPr>
          <p:cNvPr id="5" name="Footer Placeholder 4"/>
          <p:cNvSpPr>
            <a:spLocks noGrp="1"/>
          </p:cNvSpPr>
          <p:nvPr>
            <p:ph type="ftr" sz="quarter" idx="11"/>
          </p:nvPr>
        </p:nvSpPr>
        <p:spPr/>
        <p:txBody>
          <a:bodyPr/>
          <a:lstStyle/>
          <a:p>
            <a:r>
              <a:rPr lang="en-IN"/>
              <a:t>RV COLLEGE OF ENGINEERING</a:t>
            </a:r>
          </a:p>
        </p:txBody>
      </p:sp>
      <p:sp>
        <p:nvSpPr>
          <p:cNvPr id="6" name="Slide Number Placeholder 5"/>
          <p:cNvSpPr>
            <a:spLocks noGrp="1"/>
          </p:cNvSpPr>
          <p:nvPr>
            <p:ph type="sldNum" sz="quarter" idx="12"/>
          </p:nvPr>
        </p:nvSpPr>
        <p:spPr/>
        <p:txBody>
          <a:bodyPr/>
          <a:lstStyle/>
          <a:p>
            <a:fld id="{9BA15CD2-76D6-4EFE-91D9-7087332E3318}" type="slidenum">
              <a:rPr lang="en-IN" smtClean="0"/>
              <a:t>‹#›</a:t>
            </a:fld>
            <a:endParaRPr lang="en-IN"/>
          </a:p>
        </p:txBody>
      </p:sp>
      <p:grpSp>
        <p:nvGrpSpPr>
          <p:cNvPr id="12" name="Group 11"/>
          <p:cNvGrpSpPr/>
          <p:nvPr userDrawn="1"/>
        </p:nvGrpSpPr>
        <p:grpSpPr>
          <a:xfrm>
            <a:off x="9842217" y="17838"/>
            <a:ext cx="2313924" cy="600635"/>
            <a:chOff x="9682912" y="8965"/>
            <a:chExt cx="2402541" cy="600635"/>
          </a:xfrm>
        </p:grpSpPr>
        <p:sp>
          <p:nvSpPr>
            <p:cNvPr id="13" name="Rounded Rectangle 12"/>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4"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a:solidFill>
                    <a:srgbClr val="422C75"/>
                  </a:solidFill>
                  <a:latin typeface="Bookman Old Style" panose="02050604050505020204" pitchFamily="18" charset="0"/>
                  <a:ea typeface="ＭＳ Ｐゴシック" charset="0"/>
                  <a:cs typeface="Playfair Display"/>
                </a:rPr>
                <a:t>Go, change </a:t>
              </a:r>
              <a:r>
                <a:rPr sz="1400" b="1" i="1">
                  <a:solidFill>
                    <a:srgbClr val="422C75"/>
                  </a:solidFill>
                  <a:latin typeface="Bookman Old Style" panose="02050604050505020204" pitchFamily="18" charset="0"/>
                  <a:ea typeface="ＭＳ Ｐゴシック" charset="0"/>
                  <a:cs typeface="Playfair Display"/>
                </a:rPr>
                <a:t>the</a:t>
              </a:r>
              <a:r>
                <a:rPr sz="1400" b="1" i="1" spc="-49">
                  <a:solidFill>
                    <a:srgbClr val="422C75"/>
                  </a:solidFill>
                  <a:latin typeface="Bookman Old Style" panose="02050604050505020204" pitchFamily="18" charset="0"/>
                  <a:ea typeface="ＭＳ Ｐゴシック" charset="0"/>
                  <a:cs typeface="Playfair Display"/>
                </a:rPr>
                <a:t> </a:t>
              </a:r>
              <a:r>
                <a:rPr sz="1400" b="1" i="1" spc="-3">
                  <a:solidFill>
                    <a:srgbClr val="422C75"/>
                  </a:solidFill>
                  <a:latin typeface="Bookman Old Style" panose="02050604050505020204" pitchFamily="18" charset="0"/>
                  <a:ea typeface="ＭＳ Ｐゴシック" charset="0"/>
                  <a:cs typeface="Playfair Display"/>
                </a:rPr>
                <a:t>world</a:t>
              </a:r>
              <a:endParaRPr sz="1400" b="1">
                <a:latin typeface="Bookman Old Style" panose="02050604050505020204" pitchFamily="18" charset="0"/>
                <a:ea typeface="ＭＳ Ｐゴシック" charset="0"/>
                <a:cs typeface="Playfair Display"/>
              </a:endParaRPr>
            </a:p>
          </p:txBody>
        </p:sp>
      </p:grpSp>
    </p:spTree>
    <p:extLst>
      <p:ext uri="{BB962C8B-B14F-4D97-AF65-F5344CB8AC3E}">
        <p14:creationId xmlns:p14="http://schemas.microsoft.com/office/powerpoint/2010/main" val="72407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userDrawn="1"/>
        </p:nvGrpSpPr>
        <p:grpSpPr>
          <a:xfrm>
            <a:off x="-35002" y="0"/>
            <a:ext cx="12191145" cy="6858000"/>
            <a:chOff x="-35003" y="-1"/>
            <a:chExt cx="12191144" cy="6858000"/>
          </a:xfrm>
        </p:grpSpPr>
        <p:sp>
          <p:nvSpPr>
            <p:cNvPr id="11" name="Rectangle 10"/>
            <p:cNvSpPr/>
            <p:nvPr userDrawn="1"/>
          </p:nvSpPr>
          <p:spPr>
            <a:xfrm>
              <a:off x="-35003" y="-1"/>
              <a:ext cx="12191144"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2">
                <a:solidFill>
                  <a:srgbClr val="FFFFFF"/>
                </a:solidFill>
              </a:endParaRPr>
            </a:p>
          </p:txBody>
        </p:sp>
        <p:grpSp>
          <p:nvGrpSpPr>
            <p:cNvPr id="12" name="Group 11"/>
            <p:cNvGrpSpPr/>
            <p:nvPr userDrawn="1"/>
          </p:nvGrpSpPr>
          <p:grpSpPr>
            <a:xfrm>
              <a:off x="0" y="-1"/>
              <a:ext cx="1174375" cy="932329"/>
              <a:chOff x="1" y="0"/>
              <a:chExt cx="995082" cy="663388"/>
            </a:xfrm>
          </p:grpSpPr>
          <p:sp>
            <p:nvSpPr>
              <p:cNvPr id="13" name="object 3"/>
              <p:cNvSpPr>
                <a:spLocks/>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headEnd/>
                <a:tailEnd/>
              </a:ln>
            </p:spPr>
            <p:txBody>
              <a:bodyPr lIns="0" tIns="0" rIns="0" bIns="0"/>
              <a:lstStyle/>
              <a:p>
                <a:endParaRPr lang="en-IN" sz="1092"/>
              </a:p>
            </p:txBody>
          </p:sp>
          <p:sp>
            <p:nvSpPr>
              <p:cNvPr id="14"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headEnd/>
                <a:tailEnd/>
              </a:ln>
            </p:spPr>
            <p:txBody>
              <a:bodyPr lIns="0" tIns="0" rIns="0" bIns="0"/>
              <a:lstStyle/>
              <a:p>
                <a:pPr eaLnBrk="1" hangingPunct="1"/>
                <a:endParaRPr lang="en-US" altLang="en-US" sz="1092"/>
              </a:p>
            </p:txBody>
          </p:sp>
        </p:grpSp>
      </p:grpSp>
      <p:sp>
        <p:nvSpPr>
          <p:cNvPr id="2" name="Title 1"/>
          <p:cNvSpPr>
            <a:spLocks noGrp="1"/>
          </p:cNvSpPr>
          <p:nvPr>
            <p:ph type="title"/>
          </p:nvPr>
        </p:nvSpPr>
        <p:spPr>
          <a:xfrm>
            <a:off x="839789"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E72AF35-25D4-42D1-A380-D94D58C90ED6}" type="datetime2">
              <a:rPr lang="en-IN" smtClean="0"/>
              <a:t>Thursday, 03 July 2025</a:t>
            </a:fld>
            <a:endParaRPr lang="en-IN"/>
          </a:p>
        </p:txBody>
      </p:sp>
      <p:sp>
        <p:nvSpPr>
          <p:cNvPr id="8" name="Footer Placeholder 7"/>
          <p:cNvSpPr>
            <a:spLocks noGrp="1"/>
          </p:cNvSpPr>
          <p:nvPr>
            <p:ph type="ftr" sz="quarter" idx="11"/>
          </p:nvPr>
        </p:nvSpPr>
        <p:spPr/>
        <p:txBody>
          <a:bodyPr/>
          <a:lstStyle>
            <a:lvl1pPr>
              <a:defRPr b="1">
                <a:solidFill>
                  <a:srgbClr val="C00000"/>
                </a:solidFill>
                <a:latin typeface="Bookman Old Style" panose="02050604050505020204" pitchFamily="18" charset="0"/>
              </a:defRPr>
            </a:lvl1pPr>
          </a:lstStyle>
          <a:p>
            <a:r>
              <a:rPr lang="en-GB"/>
              <a:t>RV COLLEGE OF ENGINEERING</a:t>
            </a:r>
            <a:endParaRPr lang="en-IN"/>
          </a:p>
        </p:txBody>
      </p:sp>
      <p:sp>
        <p:nvSpPr>
          <p:cNvPr id="9" name="Slide Number Placeholder 8"/>
          <p:cNvSpPr>
            <a:spLocks noGrp="1"/>
          </p:cNvSpPr>
          <p:nvPr>
            <p:ph type="sldNum" sz="quarter" idx="12"/>
          </p:nvPr>
        </p:nvSpPr>
        <p:spPr/>
        <p:txBody>
          <a:bodyPr/>
          <a:lstStyle/>
          <a:p>
            <a:fld id="{9BA15CD2-76D6-4EFE-91D9-7087332E3318}" type="slidenum">
              <a:rPr lang="en-IN" smtClean="0"/>
              <a:t>‹#›</a:t>
            </a:fld>
            <a:endParaRPr lang="en-IN"/>
          </a:p>
        </p:txBody>
      </p:sp>
      <p:grpSp>
        <p:nvGrpSpPr>
          <p:cNvPr id="15" name="Group 14"/>
          <p:cNvGrpSpPr/>
          <p:nvPr userDrawn="1"/>
        </p:nvGrpSpPr>
        <p:grpSpPr>
          <a:xfrm>
            <a:off x="9842217" y="17838"/>
            <a:ext cx="2313924" cy="600635"/>
            <a:chOff x="9682912" y="8965"/>
            <a:chExt cx="2402541" cy="600635"/>
          </a:xfrm>
        </p:grpSpPr>
        <p:sp>
          <p:nvSpPr>
            <p:cNvPr id="16" name="Rounded Rectangle 15"/>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7"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a:solidFill>
                    <a:srgbClr val="422C75"/>
                  </a:solidFill>
                  <a:latin typeface="Bookman Old Style" panose="02050604050505020204" pitchFamily="18" charset="0"/>
                  <a:ea typeface="ＭＳ Ｐゴシック" charset="0"/>
                  <a:cs typeface="Playfair Display"/>
                </a:rPr>
                <a:t>Go, change </a:t>
              </a:r>
              <a:r>
                <a:rPr sz="1400" b="1" i="1">
                  <a:solidFill>
                    <a:srgbClr val="422C75"/>
                  </a:solidFill>
                  <a:latin typeface="Bookman Old Style" panose="02050604050505020204" pitchFamily="18" charset="0"/>
                  <a:ea typeface="ＭＳ Ｐゴシック" charset="0"/>
                  <a:cs typeface="Playfair Display"/>
                </a:rPr>
                <a:t>the</a:t>
              </a:r>
              <a:r>
                <a:rPr sz="1400" b="1" i="1" spc="-49">
                  <a:solidFill>
                    <a:srgbClr val="422C75"/>
                  </a:solidFill>
                  <a:latin typeface="Bookman Old Style" panose="02050604050505020204" pitchFamily="18" charset="0"/>
                  <a:ea typeface="ＭＳ Ｐゴシック" charset="0"/>
                  <a:cs typeface="Playfair Display"/>
                </a:rPr>
                <a:t> </a:t>
              </a:r>
              <a:r>
                <a:rPr sz="1400" b="1" i="1" spc="-3">
                  <a:solidFill>
                    <a:srgbClr val="422C75"/>
                  </a:solidFill>
                  <a:latin typeface="Bookman Old Style" panose="02050604050505020204" pitchFamily="18" charset="0"/>
                  <a:ea typeface="ＭＳ Ｐゴシック" charset="0"/>
                  <a:cs typeface="Playfair Display"/>
                </a:rPr>
                <a:t>world</a:t>
              </a:r>
              <a:endParaRPr sz="1400" b="1">
                <a:latin typeface="Bookman Old Style" panose="02050604050505020204" pitchFamily="18" charset="0"/>
                <a:ea typeface="ＭＳ Ｐゴシック" charset="0"/>
                <a:cs typeface="Playfair Display"/>
              </a:endParaRPr>
            </a:p>
          </p:txBody>
        </p:sp>
      </p:grpSp>
    </p:spTree>
    <p:extLst>
      <p:ext uri="{BB962C8B-B14F-4D97-AF65-F5344CB8AC3E}">
        <p14:creationId xmlns:p14="http://schemas.microsoft.com/office/powerpoint/2010/main" val="2192387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856" y="0"/>
            <a:ext cx="12191145"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2">
              <a:solidFill>
                <a:srgbClr val="FFFFFF"/>
              </a:solidFill>
            </a:endParaRPr>
          </a:p>
        </p:txBody>
      </p:sp>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0974DEC-F31F-442A-AF7E-39FCF65F09EF}" type="datetime2">
              <a:rPr lang="en-IN" smtClean="0"/>
              <a:t>Thursday, 03 July 2025</a:t>
            </a:fld>
            <a:endParaRPr lang="en-IN"/>
          </a:p>
        </p:txBody>
      </p:sp>
      <p:sp>
        <p:nvSpPr>
          <p:cNvPr id="4" name="Footer Placeholder 3"/>
          <p:cNvSpPr>
            <a:spLocks noGrp="1"/>
          </p:cNvSpPr>
          <p:nvPr>
            <p:ph type="ftr" sz="quarter" idx="11"/>
          </p:nvPr>
        </p:nvSpPr>
        <p:spPr/>
        <p:txBody>
          <a:bodyPr/>
          <a:lstStyle/>
          <a:p>
            <a:r>
              <a:rPr lang="en-IN"/>
              <a:t>RV COLLEGE OF ENGINEERING</a:t>
            </a:r>
          </a:p>
        </p:txBody>
      </p:sp>
      <p:sp>
        <p:nvSpPr>
          <p:cNvPr id="5" name="Slide Number Placeholder 4"/>
          <p:cNvSpPr>
            <a:spLocks noGrp="1"/>
          </p:cNvSpPr>
          <p:nvPr>
            <p:ph type="sldNum" sz="quarter" idx="12"/>
          </p:nvPr>
        </p:nvSpPr>
        <p:spPr/>
        <p:txBody>
          <a:bodyPr/>
          <a:lstStyle/>
          <a:p>
            <a:fld id="{9BA15CD2-76D6-4EFE-91D9-7087332E3318}" type="slidenum">
              <a:rPr lang="en-IN" smtClean="0"/>
              <a:t>‹#›</a:t>
            </a:fld>
            <a:endParaRPr lang="en-IN"/>
          </a:p>
        </p:txBody>
      </p:sp>
      <p:grpSp>
        <p:nvGrpSpPr>
          <p:cNvPr id="7" name="Group 6"/>
          <p:cNvGrpSpPr/>
          <p:nvPr userDrawn="1"/>
        </p:nvGrpSpPr>
        <p:grpSpPr>
          <a:xfrm>
            <a:off x="0" y="1"/>
            <a:ext cx="1174375" cy="932329"/>
            <a:chOff x="1" y="0"/>
            <a:chExt cx="995082" cy="663388"/>
          </a:xfrm>
        </p:grpSpPr>
        <p:sp>
          <p:nvSpPr>
            <p:cNvPr id="8" name="object 3"/>
            <p:cNvSpPr>
              <a:spLocks/>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headEnd/>
              <a:tailEnd/>
            </a:ln>
          </p:spPr>
          <p:txBody>
            <a:bodyPr lIns="0" tIns="0" rIns="0" bIns="0"/>
            <a:lstStyle/>
            <a:p>
              <a:endParaRPr lang="en-IN" sz="1092"/>
            </a:p>
          </p:txBody>
        </p:sp>
        <p:sp>
          <p:nvSpPr>
            <p:cNvPr id="9"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headEnd/>
              <a:tailEnd/>
            </a:ln>
          </p:spPr>
          <p:txBody>
            <a:bodyPr lIns="0" tIns="0" rIns="0" bIns="0"/>
            <a:lstStyle/>
            <a:p>
              <a:pPr eaLnBrk="1" hangingPunct="1"/>
              <a:endParaRPr lang="en-US" altLang="en-US" sz="1092"/>
            </a:p>
          </p:txBody>
        </p:sp>
      </p:grpSp>
      <p:grpSp>
        <p:nvGrpSpPr>
          <p:cNvPr id="10" name="Group 9"/>
          <p:cNvGrpSpPr/>
          <p:nvPr userDrawn="1"/>
        </p:nvGrpSpPr>
        <p:grpSpPr>
          <a:xfrm>
            <a:off x="9842217" y="17838"/>
            <a:ext cx="2313924" cy="600635"/>
            <a:chOff x="9682912" y="8965"/>
            <a:chExt cx="2402541" cy="600635"/>
          </a:xfrm>
        </p:grpSpPr>
        <p:sp>
          <p:nvSpPr>
            <p:cNvPr id="11" name="Rounded Rectangle 10"/>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2"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a:solidFill>
                    <a:srgbClr val="422C75"/>
                  </a:solidFill>
                  <a:latin typeface="Bookman Old Style" panose="02050604050505020204" pitchFamily="18" charset="0"/>
                  <a:ea typeface="ＭＳ Ｐゴシック" charset="0"/>
                  <a:cs typeface="Playfair Display"/>
                </a:rPr>
                <a:t>Go, change </a:t>
              </a:r>
              <a:r>
                <a:rPr sz="1400" b="1" i="1">
                  <a:solidFill>
                    <a:srgbClr val="422C75"/>
                  </a:solidFill>
                  <a:latin typeface="Bookman Old Style" panose="02050604050505020204" pitchFamily="18" charset="0"/>
                  <a:ea typeface="ＭＳ Ｐゴシック" charset="0"/>
                  <a:cs typeface="Playfair Display"/>
                </a:rPr>
                <a:t>the</a:t>
              </a:r>
              <a:r>
                <a:rPr sz="1400" b="1" i="1" spc="-49">
                  <a:solidFill>
                    <a:srgbClr val="422C75"/>
                  </a:solidFill>
                  <a:latin typeface="Bookman Old Style" panose="02050604050505020204" pitchFamily="18" charset="0"/>
                  <a:ea typeface="ＭＳ Ｐゴシック" charset="0"/>
                  <a:cs typeface="Playfair Display"/>
                </a:rPr>
                <a:t> </a:t>
              </a:r>
              <a:r>
                <a:rPr sz="1400" b="1" i="1" spc="-3">
                  <a:solidFill>
                    <a:srgbClr val="422C75"/>
                  </a:solidFill>
                  <a:latin typeface="Bookman Old Style" panose="02050604050505020204" pitchFamily="18" charset="0"/>
                  <a:ea typeface="ＭＳ Ｐゴシック" charset="0"/>
                  <a:cs typeface="Playfair Display"/>
                </a:rPr>
                <a:t>world</a:t>
              </a:r>
              <a:endParaRPr sz="1400" b="1">
                <a:latin typeface="Bookman Old Style" panose="02050604050505020204" pitchFamily="18" charset="0"/>
                <a:ea typeface="ＭＳ Ｐゴシック" charset="0"/>
                <a:cs typeface="Playfair Display"/>
              </a:endParaRPr>
            </a:p>
          </p:txBody>
        </p:sp>
      </p:grpSp>
    </p:spTree>
    <p:extLst>
      <p:ext uri="{BB962C8B-B14F-4D97-AF65-F5344CB8AC3E}">
        <p14:creationId xmlns:p14="http://schemas.microsoft.com/office/powerpoint/2010/main" val="449505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856" y="0"/>
            <a:ext cx="12191145"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2">
              <a:solidFill>
                <a:srgbClr val="FFFFFF"/>
              </a:solidFill>
            </a:endParaRPr>
          </a:p>
        </p:txBody>
      </p:sp>
      <p:sp>
        <p:nvSpPr>
          <p:cNvPr id="2" name="Date Placeholder 1"/>
          <p:cNvSpPr>
            <a:spLocks noGrp="1"/>
          </p:cNvSpPr>
          <p:nvPr>
            <p:ph type="dt" sz="half" idx="10"/>
          </p:nvPr>
        </p:nvSpPr>
        <p:spPr/>
        <p:txBody>
          <a:bodyPr/>
          <a:lstStyle/>
          <a:p>
            <a:fld id="{664BAEB3-0664-49E1-9FE0-BA29E4444757}" type="datetime2">
              <a:rPr lang="en-IN" smtClean="0"/>
              <a:t>Thursday, 03 July 2025</a:t>
            </a:fld>
            <a:endParaRPr lang="en-IN"/>
          </a:p>
        </p:txBody>
      </p:sp>
      <p:sp>
        <p:nvSpPr>
          <p:cNvPr id="3" name="Footer Placeholder 2"/>
          <p:cNvSpPr>
            <a:spLocks noGrp="1"/>
          </p:cNvSpPr>
          <p:nvPr>
            <p:ph type="ftr" sz="quarter" idx="11"/>
          </p:nvPr>
        </p:nvSpPr>
        <p:spPr/>
        <p:txBody>
          <a:bodyPr/>
          <a:lstStyle/>
          <a:p>
            <a:r>
              <a:rPr lang="en-IN"/>
              <a:t>RV COLLEGE OF ENGINEERING</a:t>
            </a:r>
          </a:p>
        </p:txBody>
      </p:sp>
      <p:sp>
        <p:nvSpPr>
          <p:cNvPr id="4" name="Slide Number Placeholder 3"/>
          <p:cNvSpPr>
            <a:spLocks noGrp="1"/>
          </p:cNvSpPr>
          <p:nvPr>
            <p:ph type="sldNum" sz="quarter" idx="12"/>
          </p:nvPr>
        </p:nvSpPr>
        <p:spPr/>
        <p:txBody>
          <a:bodyPr/>
          <a:lstStyle/>
          <a:p>
            <a:fld id="{9BA15CD2-76D6-4EFE-91D9-7087332E3318}" type="slidenum">
              <a:rPr lang="en-IN" smtClean="0"/>
              <a:t>‹#›</a:t>
            </a:fld>
            <a:endParaRPr lang="en-IN"/>
          </a:p>
        </p:txBody>
      </p:sp>
      <p:grpSp>
        <p:nvGrpSpPr>
          <p:cNvPr id="6" name="Group 5"/>
          <p:cNvGrpSpPr/>
          <p:nvPr userDrawn="1"/>
        </p:nvGrpSpPr>
        <p:grpSpPr>
          <a:xfrm>
            <a:off x="9842217" y="17838"/>
            <a:ext cx="2313924" cy="600635"/>
            <a:chOff x="9682912" y="8965"/>
            <a:chExt cx="2402541" cy="600635"/>
          </a:xfrm>
        </p:grpSpPr>
        <p:sp>
          <p:nvSpPr>
            <p:cNvPr id="7" name="Rounded Rectangle 6"/>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8"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a:solidFill>
                    <a:srgbClr val="422C75"/>
                  </a:solidFill>
                  <a:latin typeface="Bookman Old Style" panose="02050604050505020204" pitchFamily="18" charset="0"/>
                  <a:ea typeface="ＭＳ Ｐゴシック" charset="0"/>
                  <a:cs typeface="Playfair Display"/>
                </a:rPr>
                <a:t>Go, change </a:t>
              </a:r>
              <a:r>
                <a:rPr sz="1400" b="1" i="1">
                  <a:solidFill>
                    <a:srgbClr val="422C75"/>
                  </a:solidFill>
                  <a:latin typeface="Bookman Old Style" panose="02050604050505020204" pitchFamily="18" charset="0"/>
                  <a:ea typeface="ＭＳ Ｐゴシック" charset="0"/>
                  <a:cs typeface="Playfair Display"/>
                </a:rPr>
                <a:t>the</a:t>
              </a:r>
              <a:r>
                <a:rPr sz="1400" b="1" i="1" spc="-49">
                  <a:solidFill>
                    <a:srgbClr val="422C75"/>
                  </a:solidFill>
                  <a:latin typeface="Bookman Old Style" panose="02050604050505020204" pitchFamily="18" charset="0"/>
                  <a:ea typeface="ＭＳ Ｐゴシック" charset="0"/>
                  <a:cs typeface="Playfair Display"/>
                </a:rPr>
                <a:t> </a:t>
              </a:r>
              <a:r>
                <a:rPr sz="1400" b="1" i="1" spc="-3">
                  <a:solidFill>
                    <a:srgbClr val="422C75"/>
                  </a:solidFill>
                  <a:latin typeface="Bookman Old Style" panose="02050604050505020204" pitchFamily="18" charset="0"/>
                  <a:ea typeface="ＭＳ Ｐゴシック" charset="0"/>
                  <a:cs typeface="Playfair Display"/>
                </a:rPr>
                <a:t>world</a:t>
              </a:r>
              <a:endParaRPr sz="1400" b="1">
                <a:latin typeface="Bookman Old Style" panose="02050604050505020204" pitchFamily="18" charset="0"/>
                <a:ea typeface="ＭＳ Ｐゴシック" charset="0"/>
                <a:cs typeface="Playfair Display"/>
              </a:endParaRPr>
            </a:p>
          </p:txBody>
        </p:sp>
      </p:grpSp>
      <p:grpSp>
        <p:nvGrpSpPr>
          <p:cNvPr id="9" name="Group 8"/>
          <p:cNvGrpSpPr/>
          <p:nvPr userDrawn="1"/>
        </p:nvGrpSpPr>
        <p:grpSpPr>
          <a:xfrm>
            <a:off x="0" y="1"/>
            <a:ext cx="1174375" cy="932329"/>
            <a:chOff x="1" y="0"/>
            <a:chExt cx="995082" cy="663388"/>
          </a:xfrm>
        </p:grpSpPr>
        <p:sp>
          <p:nvSpPr>
            <p:cNvPr id="10" name="object 3"/>
            <p:cNvSpPr>
              <a:spLocks/>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headEnd/>
              <a:tailEnd/>
            </a:ln>
          </p:spPr>
          <p:txBody>
            <a:bodyPr lIns="0" tIns="0" rIns="0" bIns="0"/>
            <a:lstStyle/>
            <a:p>
              <a:endParaRPr lang="en-IN" sz="1092"/>
            </a:p>
          </p:txBody>
        </p:sp>
        <p:sp>
          <p:nvSpPr>
            <p:cNvPr id="11"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headEnd/>
              <a:tailEnd/>
            </a:ln>
          </p:spPr>
          <p:txBody>
            <a:bodyPr lIns="0" tIns="0" rIns="0" bIns="0"/>
            <a:lstStyle/>
            <a:p>
              <a:pPr eaLnBrk="1" hangingPunct="1"/>
              <a:endParaRPr lang="en-US" altLang="en-US" sz="1092"/>
            </a:p>
          </p:txBody>
        </p:sp>
      </p:gr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1096" y="1605964"/>
            <a:ext cx="5889812" cy="3646074"/>
          </a:xfrm>
          <a:prstGeom prst="rect">
            <a:avLst/>
          </a:prstGeom>
        </p:spPr>
      </p:pic>
    </p:spTree>
    <p:extLst>
      <p:ext uri="{BB962C8B-B14F-4D97-AF65-F5344CB8AC3E}">
        <p14:creationId xmlns:p14="http://schemas.microsoft.com/office/powerpoint/2010/main" val="339075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p:cNvGrpSpPr/>
          <p:nvPr userDrawn="1"/>
        </p:nvGrpSpPr>
        <p:grpSpPr>
          <a:xfrm>
            <a:off x="-35002" y="0"/>
            <a:ext cx="12191145" cy="6858000"/>
            <a:chOff x="-35003" y="-1"/>
            <a:chExt cx="12191144" cy="6858000"/>
          </a:xfrm>
        </p:grpSpPr>
        <p:sp>
          <p:nvSpPr>
            <p:cNvPr id="9" name="Rectangle 8"/>
            <p:cNvSpPr/>
            <p:nvPr userDrawn="1"/>
          </p:nvSpPr>
          <p:spPr>
            <a:xfrm>
              <a:off x="-35003" y="-1"/>
              <a:ext cx="12191144"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2">
                <a:solidFill>
                  <a:srgbClr val="FFFFFF"/>
                </a:solidFill>
              </a:endParaRPr>
            </a:p>
          </p:txBody>
        </p:sp>
        <p:grpSp>
          <p:nvGrpSpPr>
            <p:cNvPr id="10" name="Group 9"/>
            <p:cNvGrpSpPr/>
            <p:nvPr userDrawn="1"/>
          </p:nvGrpSpPr>
          <p:grpSpPr>
            <a:xfrm>
              <a:off x="0" y="-1"/>
              <a:ext cx="1174375" cy="932329"/>
              <a:chOff x="1" y="0"/>
              <a:chExt cx="995082" cy="663388"/>
            </a:xfrm>
          </p:grpSpPr>
          <p:sp>
            <p:nvSpPr>
              <p:cNvPr id="11" name="object 3"/>
              <p:cNvSpPr>
                <a:spLocks/>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headEnd/>
                <a:tailEnd/>
              </a:ln>
            </p:spPr>
            <p:txBody>
              <a:bodyPr lIns="0" tIns="0" rIns="0" bIns="0"/>
              <a:lstStyle/>
              <a:p>
                <a:endParaRPr lang="en-IN" sz="1092"/>
              </a:p>
            </p:txBody>
          </p:sp>
          <p:sp>
            <p:nvSpPr>
              <p:cNvPr id="12"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headEnd/>
                <a:tailEnd/>
              </a:ln>
            </p:spPr>
            <p:txBody>
              <a:bodyPr lIns="0" tIns="0" rIns="0" bIns="0"/>
              <a:lstStyle/>
              <a:p>
                <a:pPr eaLnBrk="1" hangingPunct="1"/>
                <a:endParaRPr lang="en-US" altLang="en-US" sz="1092"/>
              </a:p>
            </p:txBody>
          </p:sp>
        </p:grpSp>
      </p:grpSp>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F77AC3-F117-417D-9C17-587E6F3BE300}" type="datetime2">
              <a:rPr lang="en-IN" smtClean="0"/>
              <a:t>Thursday, 03 July 2025</a:t>
            </a:fld>
            <a:endParaRPr lang="en-IN"/>
          </a:p>
        </p:txBody>
      </p:sp>
      <p:sp>
        <p:nvSpPr>
          <p:cNvPr id="6" name="Footer Placeholder 5"/>
          <p:cNvSpPr>
            <a:spLocks noGrp="1"/>
          </p:cNvSpPr>
          <p:nvPr>
            <p:ph type="ftr" sz="quarter" idx="11"/>
          </p:nvPr>
        </p:nvSpPr>
        <p:spPr/>
        <p:txBody>
          <a:bodyPr/>
          <a:lstStyle/>
          <a:p>
            <a:r>
              <a:rPr lang="en-IN"/>
              <a:t>RV COLLEGE OF ENGINEERING</a:t>
            </a:r>
          </a:p>
        </p:txBody>
      </p:sp>
      <p:sp>
        <p:nvSpPr>
          <p:cNvPr id="7" name="Slide Number Placeholder 6"/>
          <p:cNvSpPr>
            <a:spLocks noGrp="1"/>
          </p:cNvSpPr>
          <p:nvPr>
            <p:ph type="sldNum" sz="quarter" idx="12"/>
          </p:nvPr>
        </p:nvSpPr>
        <p:spPr/>
        <p:txBody>
          <a:bodyPr/>
          <a:lstStyle/>
          <a:p>
            <a:fld id="{9BA15CD2-76D6-4EFE-91D9-7087332E3318}" type="slidenum">
              <a:rPr lang="en-IN" smtClean="0"/>
              <a:t>‹#›</a:t>
            </a:fld>
            <a:endParaRPr lang="en-IN"/>
          </a:p>
        </p:txBody>
      </p:sp>
      <p:grpSp>
        <p:nvGrpSpPr>
          <p:cNvPr id="13" name="Group 12"/>
          <p:cNvGrpSpPr/>
          <p:nvPr userDrawn="1"/>
        </p:nvGrpSpPr>
        <p:grpSpPr>
          <a:xfrm>
            <a:off x="9842217" y="17838"/>
            <a:ext cx="2313924" cy="600635"/>
            <a:chOff x="9682912" y="8965"/>
            <a:chExt cx="2402541" cy="600635"/>
          </a:xfrm>
        </p:grpSpPr>
        <p:sp>
          <p:nvSpPr>
            <p:cNvPr id="14" name="Rounded Rectangle 13"/>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5" name="object 7"/>
            <p:cNvSpPr txBox="1"/>
            <p:nvPr userDrawn="1"/>
          </p:nvSpPr>
          <p:spPr>
            <a:xfrm>
              <a:off x="9803934" y="193190"/>
              <a:ext cx="2160495" cy="223220"/>
            </a:xfrm>
            <a:prstGeom prst="rect">
              <a:avLst/>
            </a:prstGeom>
          </p:spPr>
          <p:txBody>
            <a:bodyPr wrap="square" lIns="0" tIns="7701" rIns="0" bIns="0">
              <a:spAutoFit/>
            </a:bodyPr>
            <a:lstStyle/>
            <a:p>
              <a:pPr marL="7701" algn="ctr">
                <a:spcBef>
                  <a:spcPts val="61"/>
                </a:spcBef>
                <a:defRPr/>
              </a:pPr>
              <a:r>
                <a:rPr sz="1400" b="1" i="1" spc="-3">
                  <a:solidFill>
                    <a:srgbClr val="422C75"/>
                  </a:solidFill>
                  <a:latin typeface="Bookman Old Style" panose="02050604050505020204" pitchFamily="18" charset="0"/>
                  <a:ea typeface="ＭＳ Ｐゴシック" charset="0"/>
                  <a:cs typeface="Playfair Display"/>
                </a:rPr>
                <a:t>Go, change </a:t>
              </a:r>
              <a:r>
                <a:rPr sz="1400" b="1" i="1">
                  <a:solidFill>
                    <a:srgbClr val="422C75"/>
                  </a:solidFill>
                  <a:latin typeface="Bookman Old Style" panose="02050604050505020204" pitchFamily="18" charset="0"/>
                  <a:ea typeface="ＭＳ Ｐゴシック" charset="0"/>
                  <a:cs typeface="Playfair Display"/>
                </a:rPr>
                <a:t>the</a:t>
              </a:r>
              <a:r>
                <a:rPr sz="1400" b="1" i="1" spc="-49">
                  <a:solidFill>
                    <a:srgbClr val="422C75"/>
                  </a:solidFill>
                  <a:latin typeface="Bookman Old Style" panose="02050604050505020204" pitchFamily="18" charset="0"/>
                  <a:ea typeface="ＭＳ Ｐゴシック" charset="0"/>
                  <a:cs typeface="Playfair Display"/>
                </a:rPr>
                <a:t> </a:t>
              </a:r>
              <a:r>
                <a:rPr sz="1400" b="1" i="1" spc="-3">
                  <a:solidFill>
                    <a:srgbClr val="422C75"/>
                  </a:solidFill>
                  <a:latin typeface="Bookman Old Style" panose="02050604050505020204" pitchFamily="18" charset="0"/>
                  <a:ea typeface="ＭＳ Ｐゴシック" charset="0"/>
                  <a:cs typeface="Playfair Display"/>
                </a:rPr>
                <a:t>world</a:t>
              </a:r>
              <a:endParaRPr sz="1400" b="1">
                <a:latin typeface="Bookman Old Style" panose="02050604050505020204" pitchFamily="18" charset="0"/>
                <a:ea typeface="ＭＳ Ｐゴシック" charset="0"/>
                <a:cs typeface="Playfair Display"/>
              </a:endParaRPr>
            </a:p>
          </p:txBody>
        </p:sp>
      </p:grpSp>
    </p:spTree>
    <p:extLst>
      <p:ext uri="{BB962C8B-B14F-4D97-AF65-F5344CB8AC3E}">
        <p14:creationId xmlns:p14="http://schemas.microsoft.com/office/powerpoint/2010/main" val="986681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51A392-D277-4C60-80CA-4155BF24A22F}" type="datetime2">
              <a:rPr lang="en-IN" smtClean="0"/>
              <a:t>Thursday, 03 July 2025</a:t>
            </a:fld>
            <a:endParaRPr lang="en-IN"/>
          </a:p>
        </p:txBody>
      </p:sp>
      <p:sp>
        <p:nvSpPr>
          <p:cNvPr id="6" name="Footer Placeholder 5"/>
          <p:cNvSpPr>
            <a:spLocks noGrp="1"/>
          </p:cNvSpPr>
          <p:nvPr>
            <p:ph type="ftr" sz="quarter" idx="11"/>
          </p:nvPr>
        </p:nvSpPr>
        <p:spPr/>
        <p:txBody>
          <a:bodyPr/>
          <a:lstStyle/>
          <a:p>
            <a:r>
              <a:rPr lang="en-IN"/>
              <a:t>RV COLLEGE OF ENGINEERING</a:t>
            </a:r>
          </a:p>
        </p:txBody>
      </p:sp>
      <p:sp>
        <p:nvSpPr>
          <p:cNvPr id="7" name="Slide Number Placeholder 6"/>
          <p:cNvSpPr>
            <a:spLocks noGrp="1"/>
          </p:cNvSpPr>
          <p:nvPr>
            <p:ph type="sldNum" sz="quarter" idx="12"/>
          </p:nvPr>
        </p:nvSpPr>
        <p:spPr/>
        <p:txBody>
          <a:bodyPr/>
          <a:lstStyle/>
          <a:p>
            <a:fld id="{9BA15CD2-76D6-4EFE-91D9-7087332E3318}" type="slidenum">
              <a:rPr lang="en-IN" smtClean="0"/>
              <a:t>‹#›</a:t>
            </a:fld>
            <a:endParaRPr lang="en-IN"/>
          </a:p>
        </p:txBody>
      </p:sp>
    </p:spTree>
    <p:extLst>
      <p:ext uri="{BB962C8B-B14F-4D97-AF65-F5344CB8AC3E}">
        <p14:creationId xmlns:p14="http://schemas.microsoft.com/office/powerpoint/2010/main" val="715073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0449F-E26E-4CC2-B153-3EB375A0CF11}" type="datetime2">
              <a:rPr lang="en-IN" smtClean="0"/>
              <a:t>Thursday, 03 July 2025</a:t>
            </a:fld>
            <a:endParaRPr lang="en-IN"/>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RV COLLEGE OF ENGINEERING</a:t>
            </a:r>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A15CD2-76D6-4EFE-91D9-7087332E3318}" type="slidenum">
              <a:rPr lang="en-IN" smtClean="0"/>
              <a:t>‹#›</a:t>
            </a:fld>
            <a:endParaRPr lang="en-IN"/>
          </a:p>
        </p:txBody>
      </p:sp>
    </p:spTree>
    <p:extLst>
      <p:ext uri="{BB962C8B-B14F-4D97-AF65-F5344CB8AC3E}">
        <p14:creationId xmlns:p14="http://schemas.microsoft.com/office/powerpoint/2010/main" val="362659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codewith.mu/en/tutorials/" TargetMode="External"/><Relationship Id="rId7" Type="http://schemas.openxmlformats.org/officeDocument/2006/relationships/hyperlink" Target="https://commons.wikimedia.org/wiki/File:Arduino_Logo.svg"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www.bojankomazec.com/2019/12/" TargetMode="External"/><Relationship Id="rId10" Type="http://schemas.openxmlformats.org/officeDocument/2006/relationships/image" Target="../media/image21.jpeg"/><Relationship Id="rId4" Type="http://schemas.openxmlformats.org/officeDocument/2006/relationships/image" Target="../media/image18.png"/><Relationship Id="rId9" Type="http://schemas.openxmlformats.org/officeDocument/2006/relationships/hyperlink" Target="https://en.wikipedia.org/wiki/HSV_color_spac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aranacorp.com/fr/product/nodemcu-esp32/" TargetMode="External"/><Relationship Id="rId7" Type="http://schemas.openxmlformats.org/officeDocument/2006/relationships/hyperlink" Target="https://www.printables.com/model/423922-esp32-cam-enclosure-for-antenna" TargetMode="Externa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hyperlink" Target="https://burdzbuttz.blogspot.com/2015/03/im-lichen-pie-its-punday.html" TargetMode="Externa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F227B2-6E6E-A65E-A828-6F23B8D5E0AD}"/>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4C9311E5-35F6-67F8-BA96-85A5A20D3355}"/>
              </a:ext>
            </a:extLst>
          </p:cNvPr>
          <p:cNvSpPr>
            <a:spLocks noGrp="1"/>
          </p:cNvSpPr>
          <p:nvPr>
            <p:ph type="sldNum" sz="quarter" idx="12"/>
          </p:nvPr>
        </p:nvSpPr>
        <p:spPr/>
        <p:txBody>
          <a:bodyPr/>
          <a:lstStyle/>
          <a:p>
            <a:fld id="{9BA15CD2-76D6-4EFE-91D9-7087332E3318}" type="slidenum">
              <a:rPr lang="en-IN" smtClean="0"/>
              <a:pPr/>
              <a:t>1</a:t>
            </a:fld>
            <a:endParaRPr lang="en-IN"/>
          </a:p>
        </p:txBody>
      </p:sp>
      <p:pic>
        <p:nvPicPr>
          <p:cNvPr id="7" name="Content Placeholder 6" descr="A building with a roof&#10;&#10;Description automatically generated">
            <a:extLst>
              <a:ext uri="{FF2B5EF4-FFF2-40B4-BE49-F238E27FC236}">
                <a16:creationId xmlns:a16="http://schemas.microsoft.com/office/drawing/2014/main" id="{4FFF1151-EB75-7914-B2AB-B16B6A02070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21879" y="1067010"/>
            <a:ext cx="11421075" cy="38940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7401447-E36D-D6F9-70CD-9802DA9AD004}"/>
              </a:ext>
            </a:extLst>
          </p:cNvPr>
          <p:cNvSpPr/>
          <p:nvPr/>
        </p:nvSpPr>
        <p:spPr>
          <a:xfrm>
            <a:off x="349046" y="4146929"/>
            <a:ext cx="11493908" cy="100481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defRPr/>
            </a:pPr>
            <a:r>
              <a:rPr lang="en-GB" sz="2800" b="1">
                <a:solidFill>
                  <a:schemeClr val="bg1"/>
                </a:solidFill>
                <a:latin typeface="Bookman Old Style"/>
                <a:cs typeface="Arial"/>
              </a:rPr>
              <a:t>Colorimetric Surveillance of gas leaks in Chemical Industries Using Bioindicator Monitoring System</a:t>
            </a:r>
            <a:endParaRPr lang="en-US" sz="2800" b="1">
              <a:solidFill>
                <a:schemeClr val="bg1"/>
              </a:solidFill>
              <a:latin typeface="Bookman Old Style"/>
              <a:cs typeface="Arial"/>
            </a:endParaRPr>
          </a:p>
          <a:p>
            <a:pPr algn="ctr">
              <a:defRPr/>
            </a:pPr>
            <a:endParaRPr lang="en-GB" altLang="en-US" sz="2400" b="1" baseline="0">
              <a:solidFill>
                <a:schemeClr val="bg1"/>
              </a:solidFill>
              <a:latin typeface="Bookman Old Style" panose="02050604050505020204" pitchFamily="18" charset="0"/>
              <a:cs typeface="Arial" panose="020B0604020202020204" pitchFamily="34" charset="0"/>
            </a:endParaRPr>
          </a:p>
        </p:txBody>
      </p:sp>
      <p:sp>
        <p:nvSpPr>
          <p:cNvPr id="5" name="Rectangle: Rounded Corners 4">
            <a:extLst>
              <a:ext uri="{FF2B5EF4-FFF2-40B4-BE49-F238E27FC236}">
                <a16:creationId xmlns:a16="http://schemas.microsoft.com/office/drawing/2014/main" id="{2E49E1EB-59AB-C0C7-9FA4-FC809A9DB13F}"/>
              </a:ext>
            </a:extLst>
          </p:cNvPr>
          <p:cNvSpPr/>
          <p:nvPr/>
        </p:nvSpPr>
        <p:spPr>
          <a:xfrm>
            <a:off x="349045" y="5288583"/>
            <a:ext cx="11421075" cy="100481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GB" altLang="en-US" sz="3600" b="1">
                <a:solidFill>
                  <a:schemeClr val="bg1"/>
                </a:solidFill>
                <a:latin typeface="Bookman Old Style"/>
                <a:cs typeface="Arial"/>
              </a:rPr>
              <a:t>Manufacturing processes / team number: 32</a:t>
            </a:r>
            <a:endParaRPr lang="en-GB" altLang="en-US" sz="3600" b="1" baseline="0">
              <a:solidFill>
                <a:schemeClr val="bg1"/>
              </a:solidFill>
              <a:latin typeface="Bookman Old Style" panose="02050604050505020204" pitchFamily="18" charset="0"/>
              <a:cs typeface="Arial" panose="020B0604020202020204" pitchFamily="34" charset="0"/>
            </a:endParaRPr>
          </a:p>
        </p:txBody>
      </p:sp>
    </p:spTree>
    <p:extLst>
      <p:ext uri="{BB962C8B-B14F-4D97-AF65-F5344CB8AC3E}">
        <p14:creationId xmlns:p14="http://schemas.microsoft.com/office/powerpoint/2010/main" val="3092142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2"/>
          <p:cNvSpPr txBox="1">
            <a:spLocks noGrp="1"/>
          </p:cNvSpPr>
          <p:nvPr>
            <p:ph type="body" idx="1"/>
          </p:nvPr>
        </p:nvSpPr>
        <p:spPr>
          <a:xfrm>
            <a:off x="174814" y="1258283"/>
            <a:ext cx="11842377" cy="4918680"/>
          </a:xfrm>
          <a:prstGeom prst="rect">
            <a:avLst/>
          </a:prstGeom>
          <a:noFill/>
          <a:ln>
            <a:noFill/>
          </a:ln>
        </p:spPr>
        <p:txBody>
          <a:bodyPr spcFirstLastPara="1" vert="horz" wrap="square" lIns="91433" tIns="45700" rIns="91433" bIns="45700" rtlCol="0" anchor="t" anchorCtr="0">
            <a:normAutofit/>
          </a:bodyPr>
          <a:lstStyle/>
          <a:p>
            <a:pPr marL="0" indent="0">
              <a:buNone/>
            </a:pPr>
            <a:r>
              <a:rPr lang="en" sz="2400" b="1">
                <a:solidFill>
                  <a:srgbClr val="FFFFFF"/>
                </a:solidFill>
                <a:latin typeface="Arial"/>
                <a:ea typeface="Arial"/>
                <a:cs typeface="Arial"/>
                <a:sym typeface="Arial"/>
              </a:rPr>
              <a:t>Research Paper</a:t>
            </a:r>
            <a:endParaRPr sz="2400">
              <a:latin typeface="Arial"/>
              <a:ea typeface="Arial"/>
              <a:cs typeface="Arial"/>
              <a:sym typeface="Arial"/>
            </a:endParaRPr>
          </a:p>
          <a:p>
            <a:pPr marL="0" indent="0">
              <a:buNone/>
            </a:pPr>
            <a:r>
              <a:rPr lang="en" sz="2400" b="1">
                <a:solidFill>
                  <a:srgbClr val="FFFFFF"/>
                </a:solidFill>
                <a:latin typeface="Arial"/>
                <a:ea typeface="Arial"/>
                <a:cs typeface="Arial"/>
                <a:sym typeface="Arial"/>
              </a:rPr>
              <a:t>Authors</a:t>
            </a:r>
            <a:endParaRPr sz="2400">
              <a:latin typeface="Arial"/>
              <a:ea typeface="Arial"/>
              <a:cs typeface="Arial"/>
              <a:sym typeface="Arial"/>
            </a:endParaRPr>
          </a:p>
          <a:p>
            <a:pPr marL="0" indent="0">
              <a:buNone/>
            </a:pPr>
            <a:r>
              <a:rPr lang="en" sz="2400" b="1">
                <a:solidFill>
                  <a:srgbClr val="FFFFFF"/>
                </a:solidFill>
                <a:latin typeface="Arial"/>
                <a:ea typeface="Arial"/>
                <a:cs typeface="Arial"/>
                <a:sym typeface="Arial"/>
              </a:rPr>
              <a:t>Year</a:t>
            </a:r>
            <a:endParaRPr sz="2400">
              <a:latin typeface="Arial"/>
              <a:ea typeface="Arial"/>
              <a:cs typeface="Arial"/>
              <a:sym typeface="Arial"/>
            </a:endParaRPr>
          </a:p>
          <a:p>
            <a:pPr marL="0" indent="0">
              <a:buNone/>
            </a:pPr>
            <a:r>
              <a:rPr lang="en" sz="2400" b="1">
                <a:solidFill>
                  <a:srgbClr val="FFFFFF"/>
                </a:solidFill>
                <a:latin typeface="Arial"/>
                <a:ea typeface="Arial"/>
                <a:cs typeface="Arial"/>
                <a:sym typeface="Arial"/>
              </a:rPr>
              <a:t>Key findings</a:t>
            </a:r>
            <a:endParaRPr sz="2400">
              <a:latin typeface="Arial"/>
              <a:ea typeface="Arial"/>
              <a:cs typeface="Arial"/>
              <a:sym typeface="Arial"/>
            </a:endParaRPr>
          </a:p>
          <a:p>
            <a:pPr marL="126997" indent="0">
              <a:buNone/>
            </a:pPr>
            <a:endParaRPr/>
          </a:p>
        </p:txBody>
      </p:sp>
      <p:graphicFrame>
        <p:nvGraphicFramePr>
          <p:cNvPr id="233" name="Google Shape;233;p32"/>
          <p:cNvGraphicFramePr/>
          <p:nvPr/>
        </p:nvGraphicFramePr>
        <p:xfrm>
          <a:off x="112986" y="1087120"/>
          <a:ext cx="11966034" cy="4556802"/>
        </p:xfrm>
        <a:graphic>
          <a:graphicData uri="http://schemas.openxmlformats.org/drawingml/2006/table">
            <a:tbl>
              <a:tblPr firstRow="1" bandRow="1">
                <a:tableStyleId>{D113A9D2-9D6B-4929-AA2D-F23B5EE8CBE7}</a:tableStyleId>
              </a:tblPr>
              <a:tblGrid>
                <a:gridCol w="2991500">
                  <a:extLst>
                    <a:ext uri="{9D8B030D-6E8A-4147-A177-3AD203B41FA5}">
                      <a16:colId xmlns:a16="http://schemas.microsoft.com/office/drawing/2014/main" val="20000"/>
                    </a:ext>
                  </a:extLst>
                </a:gridCol>
                <a:gridCol w="2991500">
                  <a:extLst>
                    <a:ext uri="{9D8B030D-6E8A-4147-A177-3AD203B41FA5}">
                      <a16:colId xmlns:a16="http://schemas.microsoft.com/office/drawing/2014/main" val="20001"/>
                    </a:ext>
                  </a:extLst>
                </a:gridCol>
                <a:gridCol w="1361667">
                  <a:extLst>
                    <a:ext uri="{9D8B030D-6E8A-4147-A177-3AD203B41FA5}">
                      <a16:colId xmlns:a16="http://schemas.microsoft.com/office/drawing/2014/main" val="20002"/>
                    </a:ext>
                  </a:extLst>
                </a:gridCol>
                <a:gridCol w="4621367">
                  <a:extLst>
                    <a:ext uri="{9D8B030D-6E8A-4147-A177-3AD203B41FA5}">
                      <a16:colId xmlns:a16="http://schemas.microsoft.com/office/drawing/2014/main" val="20003"/>
                    </a:ext>
                  </a:extLst>
                </a:gridCol>
              </a:tblGrid>
              <a:tr h="690893">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Research Paper</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Authors</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Year</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Key findings</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extLst>
                  <a:ext uri="{0D108BD9-81ED-4DB2-BD59-A6C34878D82A}">
                    <a16:rowId xmlns:a16="http://schemas.microsoft.com/office/drawing/2014/main" val="10000"/>
                  </a:ext>
                </a:extLst>
              </a:tr>
              <a:tr h="2275853">
                <a:tc>
                  <a:txBody>
                    <a:bodyPr/>
                    <a:lstStyle/>
                    <a:p>
                      <a:pPr marL="0" marR="0" lvl="0" indent="0" algn="l" rtl="0">
                        <a:lnSpc>
                          <a:spcPct val="100000"/>
                        </a:lnSpc>
                        <a:spcBef>
                          <a:spcPts val="0"/>
                        </a:spcBef>
                        <a:spcAft>
                          <a:spcPts val="0"/>
                        </a:spcAft>
                        <a:buNone/>
                      </a:pPr>
                      <a:r>
                        <a:rPr lang="en" sz="1900" b="1" u="none" strike="noStrike" cap="none">
                          <a:solidFill>
                            <a:schemeClr val="tx1"/>
                          </a:solidFill>
                        </a:rPr>
                        <a:t>Moss as Bio-indicator for Air Quality Monitoring at Different Air Quality Environment</a:t>
                      </a:r>
                      <a:endParaRPr sz="1900" b="1"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Nurulshya Md Yatim,</a:t>
                      </a:r>
                      <a:endParaRPr sz="2400">
                        <a:solidFill>
                          <a:schemeClr val="tx1"/>
                        </a:solidFill>
                      </a:endParaRPr>
                    </a:p>
                    <a:p>
                      <a:pPr marL="0" marR="0" lvl="0" indent="0" algn="l" rtl="0">
                        <a:lnSpc>
                          <a:spcPct val="100000"/>
                        </a:lnSpc>
                        <a:spcBef>
                          <a:spcPts val="0"/>
                        </a:spcBef>
                        <a:spcAft>
                          <a:spcPts val="0"/>
                        </a:spcAft>
                        <a:buNone/>
                      </a:pPr>
                      <a:r>
                        <a:rPr lang="en" sz="1900" u="none" strike="noStrike" cap="none">
                          <a:solidFill>
                            <a:schemeClr val="tx1"/>
                          </a:solidFill>
                        </a:rPr>
                        <a:t>Nur Izzatul Afifah Azman</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2021</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endParaRPr lang="en-IN" sz="2400">
                        <a:solidFill>
                          <a:schemeClr val="tx1"/>
                        </a:solidFill>
                      </a:endParaRPr>
                    </a:p>
                    <a:p>
                      <a:pPr marL="0" marR="0" lvl="0" indent="0" algn="l" rtl="0">
                        <a:lnSpc>
                          <a:spcPct val="100000"/>
                        </a:lnSpc>
                        <a:spcBef>
                          <a:spcPts val="0"/>
                        </a:spcBef>
                        <a:spcAft>
                          <a:spcPts val="0"/>
                        </a:spcAft>
                        <a:buNone/>
                      </a:pPr>
                      <a:r>
                        <a:rPr lang="en" sz="1900" b="1" u="none" strike="noStrike" cap="none">
                          <a:solidFill>
                            <a:schemeClr val="tx1"/>
                          </a:solidFill>
                        </a:rPr>
                        <a:t>Moss Health Indicators</a:t>
                      </a:r>
                      <a:r>
                        <a:rPr lang="en" sz="1900" u="none" strike="noStrike" cap="none">
                          <a:solidFill>
                            <a:schemeClr val="tx1"/>
                          </a:solidFill>
                        </a:rPr>
                        <a:t>:</a:t>
                      </a:r>
                      <a:endParaRPr sz="2400">
                        <a:solidFill>
                          <a:schemeClr val="tx1"/>
                        </a:solidFill>
                      </a:endParaRPr>
                    </a:p>
                    <a:p>
                      <a:pPr marL="0" marR="0" lvl="0" indent="0" algn="l" rtl="0">
                        <a:lnSpc>
                          <a:spcPct val="100000"/>
                        </a:lnSpc>
                        <a:spcBef>
                          <a:spcPts val="0"/>
                        </a:spcBef>
                        <a:spcAft>
                          <a:spcPts val="0"/>
                        </a:spcAft>
                        <a:buNone/>
                      </a:pPr>
                      <a:r>
                        <a:rPr lang="en" sz="1600" u="none" strike="noStrike" cap="none">
                          <a:solidFill>
                            <a:schemeClr val="tx1"/>
                          </a:solidFill>
                        </a:rPr>
                        <a:t>Exhibited signs of </a:t>
                      </a:r>
                      <a:r>
                        <a:rPr lang="en" sz="1600" b="1" u="none" strike="noStrike" cap="none">
                          <a:solidFill>
                            <a:schemeClr val="tx1"/>
                          </a:solidFill>
                        </a:rPr>
                        <a:t>chlorosis</a:t>
                      </a:r>
                      <a:r>
                        <a:rPr lang="en" sz="1600" u="none" strike="noStrike" cap="none">
                          <a:solidFill>
                            <a:schemeClr val="tx1"/>
                          </a:solidFill>
                        </a:rPr>
                        <a:t> (yellowing from loss of chlorophyll) and </a:t>
                      </a:r>
                      <a:r>
                        <a:rPr lang="en" sz="1600" b="1" u="none" strike="noStrike" cap="none">
                          <a:solidFill>
                            <a:schemeClr val="tx1"/>
                          </a:solidFill>
                        </a:rPr>
                        <a:t>necrosis</a:t>
                      </a:r>
                      <a:r>
                        <a:rPr lang="en" sz="1600" u="none" strike="noStrike" cap="none">
                          <a:solidFill>
                            <a:schemeClr val="tx1"/>
                          </a:solidFill>
                        </a:rPr>
                        <a:t> (dead tissue, brown coloration).These symptoms suggest </a:t>
                      </a:r>
                      <a:r>
                        <a:rPr lang="en" sz="1600" b="1" u="none" strike="noStrike" cap="none">
                          <a:solidFill>
                            <a:schemeClr val="tx1"/>
                          </a:solidFill>
                        </a:rPr>
                        <a:t>high sensitivity</a:t>
                      </a:r>
                      <a:r>
                        <a:rPr lang="en" sz="1600" u="none" strike="noStrike" cap="none">
                          <a:solidFill>
                            <a:schemeClr val="tx1"/>
                          </a:solidFill>
                        </a:rPr>
                        <a:t> to pollutants like heavy metals, VOCs, and particulates.</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extLst>
                  <a:ext uri="{0D108BD9-81ED-4DB2-BD59-A6C34878D82A}">
                    <a16:rowId xmlns:a16="http://schemas.microsoft.com/office/drawing/2014/main" val="10001"/>
                  </a:ext>
                </a:extLst>
              </a:tr>
              <a:tr h="1544333">
                <a:tc>
                  <a:txBody>
                    <a:bodyPr/>
                    <a:lstStyle/>
                    <a:p>
                      <a:pPr marL="0" marR="0" lvl="0" indent="0" algn="l" rtl="0">
                        <a:lnSpc>
                          <a:spcPct val="100000"/>
                        </a:lnSpc>
                        <a:spcBef>
                          <a:spcPts val="0"/>
                        </a:spcBef>
                        <a:spcAft>
                          <a:spcPts val="0"/>
                        </a:spcAft>
                        <a:buNone/>
                      </a:pPr>
                      <a:r>
                        <a:rPr lang="en" sz="1900" b="1" u="none" strike="noStrike" cap="none">
                          <a:solidFill>
                            <a:schemeClr val="tx1"/>
                          </a:solidFill>
                        </a:rPr>
                        <a:t>Moss Bags as Active Biomonitors of Air Pollution: Current State of Understanding, Applications and Concerns</a:t>
                      </a:r>
                      <a:endParaRPr sz="1900" b="1"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Sriroop Chaudhuri,Mimi Roy</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2024</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600" u="none" strike="noStrike" cap="none">
                          <a:solidFill>
                            <a:schemeClr val="tx1"/>
                          </a:solidFill>
                        </a:rPr>
                        <a:t>Mosses absorb pollutants directly from the air due to their lack of roots and high surface area. Mounted on valves in industries for </a:t>
                      </a:r>
                      <a:r>
                        <a:rPr lang="en" sz="1600" b="1" u="none" strike="noStrike" cap="none">
                          <a:solidFill>
                            <a:schemeClr val="tx1"/>
                          </a:solidFill>
                        </a:rPr>
                        <a:t>better detection than most electronic sensors</a:t>
                      </a:r>
                      <a:r>
                        <a:rPr lang="en" sz="1600" u="none" strike="noStrike" cap="none">
                          <a:solidFill>
                            <a:schemeClr val="tx1"/>
                          </a:solidFill>
                        </a:rPr>
                        <a:t>.</a:t>
                      </a:r>
                      <a:endParaRPr sz="1600" u="none" strike="noStrike" cap="none">
                        <a:solidFill>
                          <a:schemeClr val="tx1"/>
                        </a:solidFill>
                      </a:endParaRPr>
                    </a:p>
                  </a:txBody>
                  <a:tcPr marL="121933" marR="121933" marT="60967" marB="60967"/>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aphicFrame>
        <p:nvGraphicFramePr>
          <p:cNvPr id="239" name="Google Shape;239;p33"/>
          <p:cNvGraphicFramePr/>
          <p:nvPr/>
        </p:nvGraphicFramePr>
        <p:xfrm>
          <a:off x="89159" y="1220563"/>
          <a:ext cx="11975118" cy="4585150"/>
        </p:xfrm>
        <a:graphic>
          <a:graphicData uri="http://schemas.openxmlformats.org/drawingml/2006/table">
            <a:tbl>
              <a:tblPr firstRow="1" bandRow="1">
                <a:tableStyleId>{D113A9D2-9D6B-4929-AA2D-F23B5EE8CBE7}</a:tableStyleId>
              </a:tblPr>
              <a:tblGrid>
                <a:gridCol w="2993788">
                  <a:extLst>
                    <a:ext uri="{9D8B030D-6E8A-4147-A177-3AD203B41FA5}">
                      <a16:colId xmlns:a16="http://schemas.microsoft.com/office/drawing/2014/main" val="20000"/>
                    </a:ext>
                  </a:extLst>
                </a:gridCol>
                <a:gridCol w="2993788">
                  <a:extLst>
                    <a:ext uri="{9D8B030D-6E8A-4147-A177-3AD203B41FA5}">
                      <a16:colId xmlns:a16="http://schemas.microsoft.com/office/drawing/2014/main" val="20001"/>
                    </a:ext>
                  </a:extLst>
                </a:gridCol>
                <a:gridCol w="1121275">
                  <a:extLst>
                    <a:ext uri="{9D8B030D-6E8A-4147-A177-3AD203B41FA5}">
                      <a16:colId xmlns:a16="http://schemas.microsoft.com/office/drawing/2014/main" val="20002"/>
                    </a:ext>
                  </a:extLst>
                </a:gridCol>
                <a:gridCol w="4866267">
                  <a:extLst>
                    <a:ext uri="{9D8B030D-6E8A-4147-A177-3AD203B41FA5}">
                      <a16:colId xmlns:a16="http://schemas.microsoft.com/office/drawing/2014/main" val="20003"/>
                    </a:ext>
                  </a:extLst>
                </a:gridCol>
              </a:tblGrid>
              <a:tr h="787356">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Research Paper</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Authors</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Year</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Key findings</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extLst>
                  <a:ext uri="{0D108BD9-81ED-4DB2-BD59-A6C34878D82A}">
                    <a16:rowId xmlns:a16="http://schemas.microsoft.com/office/drawing/2014/main" val="10000"/>
                  </a:ext>
                </a:extLst>
              </a:tr>
              <a:tr h="1898897">
                <a:tc>
                  <a:txBody>
                    <a:bodyPr/>
                    <a:lstStyle/>
                    <a:p>
                      <a:pPr marL="0" marR="0" lvl="0" indent="0" algn="l" rtl="0">
                        <a:lnSpc>
                          <a:spcPct val="100000"/>
                        </a:lnSpc>
                        <a:spcBef>
                          <a:spcPts val="0"/>
                        </a:spcBef>
                        <a:spcAft>
                          <a:spcPts val="0"/>
                        </a:spcAft>
                        <a:buNone/>
                      </a:pPr>
                      <a:r>
                        <a:rPr lang="en" sz="1900" b="1" u="none" strike="noStrike" cap="none">
                          <a:solidFill>
                            <a:schemeClr val="tx1"/>
                          </a:solidFill>
                        </a:rPr>
                        <a:t>Computer Vision for Color Detection</a:t>
                      </a:r>
                      <a:endParaRPr sz="1900" b="1"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Deborah T. Joy, Gitika Kaur, Aarti Chugh, and Shalini B. Bajaj</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2021</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600" u="none" strike="noStrike" cap="none">
                          <a:solidFill>
                            <a:schemeClr val="tx1"/>
                          </a:solidFill>
                        </a:rPr>
                        <a:t>Colour models were compared such as RGB and HSV models with accuracy of 99% and 97%.</a:t>
                      </a:r>
                      <a:endParaRPr sz="2400">
                        <a:solidFill>
                          <a:schemeClr val="tx1"/>
                        </a:solidFill>
                      </a:endParaRPr>
                    </a:p>
                    <a:p>
                      <a:pPr marL="0" marR="0" lvl="0" indent="0" algn="l" rtl="0">
                        <a:lnSpc>
                          <a:spcPct val="100000"/>
                        </a:lnSpc>
                        <a:spcBef>
                          <a:spcPts val="0"/>
                        </a:spcBef>
                        <a:spcAft>
                          <a:spcPts val="0"/>
                        </a:spcAft>
                        <a:buNone/>
                      </a:pPr>
                      <a:r>
                        <a:rPr lang="en" sz="1600" b="1" u="none" strike="noStrike" cap="none">
                          <a:solidFill>
                            <a:schemeClr val="tx1"/>
                          </a:solidFill>
                        </a:rPr>
                        <a:t>RGB performed best</a:t>
                      </a:r>
                      <a:r>
                        <a:rPr lang="en" sz="1600" u="none" strike="noStrike" cap="none">
                          <a:solidFill>
                            <a:schemeClr val="tx1"/>
                          </a:solidFill>
                        </a:rPr>
                        <a:t>, especially for computer vision tasks involving screen-based applications.</a:t>
                      </a:r>
                      <a:endParaRPr sz="2400">
                        <a:solidFill>
                          <a:schemeClr val="tx1"/>
                        </a:solidFill>
                      </a:endParaRPr>
                    </a:p>
                    <a:p>
                      <a:pPr marL="0" marR="0" lvl="0" indent="0" algn="l" rtl="0">
                        <a:lnSpc>
                          <a:spcPct val="100000"/>
                        </a:lnSpc>
                        <a:spcBef>
                          <a:spcPts val="0"/>
                        </a:spcBef>
                        <a:spcAft>
                          <a:spcPts val="0"/>
                        </a:spcAft>
                        <a:buNone/>
                      </a:pP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extLst>
                  <a:ext uri="{0D108BD9-81ED-4DB2-BD59-A6C34878D82A}">
                    <a16:rowId xmlns:a16="http://schemas.microsoft.com/office/drawing/2014/main" val="10001"/>
                  </a:ext>
                </a:extLst>
              </a:tr>
              <a:tr h="1898897">
                <a:tc>
                  <a:txBody>
                    <a:bodyPr/>
                    <a:lstStyle/>
                    <a:p>
                      <a:pPr marL="0" marR="0" lvl="0" indent="0" algn="l" rtl="0">
                        <a:lnSpc>
                          <a:spcPct val="100000"/>
                        </a:lnSpc>
                        <a:spcBef>
                          <a:spcPts val="0"/>
                        </a:spcBef>
                        <a:spcAft>
                          <a:spcPts val="0"/>
                        </a:spcAft>
                        <a:buNone/>
                      </a:pPr>
                      <a:r>
                        <a:rPr lang="en" sz="1900" b="1" u="none" strike="noStrike" cap="none">
                          <a:solidFill>
                            <a:schemeClr val="tx1"/>
                          </a:solidFill>
                        </a:rPr>
                        <a:t>Chemical Sensing in Real-time with Plants Using a Webcam</a:t>
                      </a:r>
                      <a:endParaRPr sz="1900" b="1"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Xingcai Qin, Ying Zhu, Jingjing Yu, Xiaojun Xian, Chenbin Liu, Yuting Yang, Nongjian Tao</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2018</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b="1" u="none" strike="noStrike" cap="none">
                          <a:solidFill>
                            <a:schemeClr val="tx1"/>
                          </a:solidFill>
                        </a:rPr>
                        <a:t>Specific Chemical Reactions</a:t>
                      </a:r>
                      <a:endParaRPr sz="2400">
                        <a:solidFill>
                          <a:schemeClr val="tx1"/>
                        </a:solidFill>
                      </a:endParaRPr>
                    </a:p>
                    <a:p>
                      <a:pPr marL="0" marR="0" lvl="0" indent="0" algn="l" rtl="0">
                        <a:lnSpc>
                          <a:spcPct val="100000"/>
                        </a:lnSpc>
                        <a:spcBef>
                          <a:spcPts val="0"/>
                        </a:spcBef>
                        <a:spcAft>
                          <a:spcPts val="0"/>
                        </a:spcAft>
                        <a:buNone/>
                      </a:pPr>
                      <a:r>
                        <a:rPr lang="en" sz="1600" b="1" u="none" strike="noStrike" cap="none">
                          <a:solidFill>
                            <a:schemeClr val="tx1"/>
                          </a:solidFill>
                        </a:rPr>
                        <a:t>SO₂</a:t>
                      </a:r>
                      <a:r>
                        <a:rPr lang="en" sz="1600" u="none" strike="noStrike" cap="none">
                          <a:solidFill>
                            <a:schemeClr val="tx1"/>
                          </a:solidFill>
                        </a:rPr>
                        <a:t> and other acidic gases </a:t>
                      </a:r>
                      <a:r>
                        <a:rPr lang="en" sz="1600" b="1" u="none" strike="noStrike" cap="none">
                          <a:solidFill>
                            <a:schemeClr val="tx1"/>
                          </a:solidFill>
                        </a:rPr>
                        <a:t>decreased absorbance</a:t>
                      </a:r>
                      <a:r>
                        <a:rPr lang="en" sz="1600" u="none" strike="noStrike" cap="none">
                          <a:solidFill>
                            <a:schemeClr val="tx1"/>
                          </a:solidFill>
                        </a:rPr>
                        <a:t>, turning moss from green to yellow (due to </a:t>
                      </a:r>
                      <a:r>
                        <a:rPr lang="en" sz="1600" b="1" u="none" strike="noStrike" cap="none">
                          <a:solidFill>
                            <a:schemeClr val="tx1"/>
                          </a:solidFill>
                        </a:rPr>
                        <a:t>chlorophyll degradation</a:t>
                      </a:r>
                      <a:r>
                        <a:rPr lang="en" sz="1600" u="none" strike="noStrike" cap="none">
                          <a:solidFill>
                            <a:schemeClr val="tx1"/>
                          </a:solidFill>
                        </a:rPr>
                        <a:t>).</a:t>
                      </a:r>
                      <a:endParaRPr sz="2400">
                        <a:solidFill>
                          <a:schemeClr val="tx1"/>
                        </a:solidFill>
                      </a:endParaRPr>
                    </a:p>
                    <a:p>
                      <a:pPr marL="0" marR="0" lvl="0" indent="0" algn="l" rtl="0">
                        <a:lnSpc>
                          <a:spcPct val="100000"/>
                        </a:lnSpc>
                        <a:spcBef>
                          <a:spcPts val="0"/>
                        </a:spcBef>
                        <a:spcAft>
                          <a:spcPts val="0"/>
                        </a:spcAft>
                        <a:buNone/>
                      </a:pPr>
                      <a:r>
                        <a:rPr lang="en" sz="1600" b="1" u="none" strike="noStrike" cap="none">
                          <a:solidFill>
                            <a:schemeClr val="tx1"/>
                          </a:solidFill>
                        </a:rPr>
                        <a:t>Quantitative Imaging </a:t>
                      </a:r>
                      <a:r>
                        <a:rPr lang="en" sz="1600" b="0" u="none" strike="noStrike" cap="none">
                          <a:solidFill>
                            <a:schemeClr val="tx1"/>
                          </a:solidFill>
                        </a:rPr>
                        <a:t>can resolve pixel resolution</a:t>
                      </a:r>
                      <a:endParaRPr sz="1600" b="1" u="none" strike="noStrike" cap="none">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aphicFrame>
        <p:nvGraphicFramePr>
          <p:cNvPr id="244" name="Google Shape;244;p34"/>
          <p:cNvGraphicFramePr/>
          <p:nvPr/>
        </p:nvGraphicFramePr>
        <p:xfrm>
          <a:off x="220715" y="1195262"/>
          <a:ext cx="11831948" cy="4853135"/>
        </p:xfrm>
        <a:graphic>
          <a:graphicData uri="http://schemas.openxmlformats.org/drawingml/2006/table">
            <a:tbl>
              <a:tblPr firstRow="1" bandRow="1">
                <a:tableStyleId>{D113A9D2-9D6B-4929-AA2D-F23B5EE8CBE7}</a:tableStyleId>
              </a:tblPr>
              <a:tblGrid>
                <a:gridCol w="2957996">
                  <a:extLst>
                    <a:ext uri="{9D8B030D-6E8A-4147-A177-3AD203B41FA5}">
                      <a16:colId xmlns:a16="http://schemas.microsoft.com/office/drawing/2014/main" val="20000"/>
                    </a:ext>
                  </a:extLst>
                </a:gridCol>
                <a:gridCol w="2957996">
                  <a:extLst>
                    <a:ext uri="{9D8B030D-6E8A-4147-A177-3AD203B41FA5}">
                      <a16:colId xmlns:a16="http://schemas.microsoft.com/office/drawing/2014/main" val="20001"/>
                    </a:ext>
                  </a:extLst>
                </a:gridCol>
                <a:gridCol w="1239281">
                  <a:extLst>
                    <a:ext uri="{9D8B030D-6E8A-4147-A177-3AD203B41FA5}">
                      <a16:colId xmlns:a16="http://schemas.microsoft.com/office/drawing/2014/main" val="20002"/>
                    </a:ext>
                  </a:extLst>
                </a:gridCol>
                <a:gridCol w="4676675">
                  <a:extLst>
                    <a:ext uri="{9D8B030D-6E8A-4147-A177-3AD203B41FA5}">
                      <a16:colId xmlns:a16="http://schemas.microsoft.com/office/drawing/2014/main" val="20003"/>
                    </a:ext>
                  </a:extLst>
                </a:gridCol>
              </a:tblGrid>
              <a:tr h="494467">
                <a:tc>
                  <a:txBody>
                    <a:bodyPr/>
                    <a:lstStyle/>
                    <a:p>
                      <a:pPr marL="0" marR="0" lvl="0" indent="0" algn="l" rtl="0">
                        <a:lnSpc>
                          <a:spcPct val="100000"/>
                        </a:lnSpc>
                        <a:spcBef>
                          <a:spcPts val="0"/>
                        </a:spcBef>
                        <a:spcAft>
                          <a:spcPts val="0"/>
                        </a:spcAft>
                        <a:buNone/>
                      </a:pPr>
                      <a:r>
                        <a:rPr lang="en" sz="1900" u="none" strike="noStrike" cap="none">
                          <a:solidFill>
                            <a:schemeClr val="tx1"/>
                          </a:solidFill>
                        </a:rPr>
                        <a:t>Research Paper </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Author</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Year</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Key Findings</a:t>
                      </a:r>
                      <a:endParaRPr sz="2400">
                        <a:solidFill>
                          <a:schemeClr val="tx1"/>
                        </a:solidFill>
                      </a:endParaRPr>
                    </a:p>
                  </a:txBody>
                  <a:tcPr marL="121933" marR="121933" marT="60967" marB="60967"/>
                </a:tc>
                <a:extLst>
                  <a:ext uri="{0D108BD9-81ED-4DB2-BD59-A6C34878D82A}">
                    <a16:rowId xmlns:a16="http://schemas.microsoft.com/office/drawing/2014/main" val="10000"/>
                  </a:ext>
                </a:extLst>
              </a:tr>
              <a:tr h="2479053">
                <a:tc>
                  <a:txBody>
                    <a:bodyPr/>
                    <a:lstStyle/>
                    <a:p>
                      <a:pPr marL="0" marR="0" lvl="0" indent="0" algn="l" rtl="0">
                        <a:lnSpc>
                          <a:spcPct val="100000"/>
                        </a:lnSpc>
                        <a:spcBef>
                          <a:spcPts val="0"/>
                        </a:spcBef>
                        <a:spcAft>
                          <a:spcPts val="0"/>
                        </a:spcAft>
                        <a:buNone/>
                      </a:pPr>
                      <a:r>
                        <a:rPr lang="en" sz="1900" b="1" u="none" strike="noStrike" cap="none">
                          <a:solidFill>
                            <a:schemeClr val="tx1"/>
                          </a:solidFill>
                        </a:rPr>
                        <a:t>Deep Learning and Computer Vision in Plant Disease Detection: A Comprehensive Review of Techniques, Models, and Trends in Precision Agriculture</a:t>
                      </a:r>
                      <a:endParaRPr sz="1900" b="1"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Abhishek Upadhyay </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2025</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b="1" u="none" strike="noStrike" cap="none">
                          <a:solidFill>
                            <a:schemeClr val="tx1"/>
                          </a:solidFill>
                        </a:rPr>
                        <a:t>Imaging Technologies &amp; Sensors</a:t>
                      </a:r>
                      <a:endParaRPr sz="2400">
                        <a:solidFill>
                          <a:schemeClr val="tx1"/>
                        </a:solidFill>
                      </a:endParaRPr>
                    </a:p>
                    <a:p>
                      <a:pPr marL="0" marR="0" lvl="0" indent="0" algn="l" rtl="0">
                        <a:lnSpc>
                          <a:spcPct val="100000"/>
                        </a:lnSpc>
                        <a:spcBef>
                          <a:spcPts val="0"/>
                        </a:spcBef>
                        <a:spcAft>
                          <a:spcPts val="0"/>
                        </a:spcAft>
                        <a:buNone/>
                      </a:pPr>
                      <a:r>
                        <a:rPr lang="en" sz="1900" b="1" u="none" strike="noStrike" cap="none">
                          <a:solidFill>
                            <a:schemeClr val="tx1"/>
                          </a:solidFill>
                        </a:rPr>
                        <a:t>RGB Cameras</a:t>
                      </a:r>
                      <a:r>
                        <a:rPr lang="en" sz="1900" u="none" strike="noStrike" cap="none">
                          <a:solidFill>
                            <a:schemeClr val="tx1"/>
                          </a:solidFill>
                        </a:rPr>
                        <a:t>: </a:t>
                      </a:r>
                      <a:r>
                        <a:rPr lang="en" sz="1600" u="none" strike="noStrike" cap="none">
                          <a:solidFill>
                            <a:schemeClr val="tx1"/>
                          </a:solidFill>
                        </a:rPr>
                        <a:t>Most widely used; cost-effective, high-resolution, suitable for leaf-level disease detection.</a:t>
                      </a:r>
                      <a:endParaRPr sz="2400">
                        <a:solidFill>
                          <a:schemeClr val="tx1"/>
                        </a:solidFill>
                      </a:endParaRPr>
                    </a:p>
                    <a:p>
                      <a:pPr marL="0" marR="0" lvl="0" indent="0" algn="l" rtl="0">
                        <a:lnSpc>
                          <a:spcPct val="100000"/>
                        </a:lnSpc>
                        <a:spcBef>
                          <a:spcPts val="0"/>
                        </a:spcBef>
                        <a:spcAft>
                          <a:spcPts val="0"/>
                        </a:spcAft>
                        <a:buNone/>
                      </a:pPr>
                      <a:r>
                        <a:rPr lang="en" sz="1900" b="1" u="none" strike="noStrike" cap="none">
                          <a:solidFill>
                            <a:schemeClr val="tx1"/>
                          </a:solidFill>
                        </a:rPr>
                        <a:t>Image Processing &amp; Traditional Methods</a:t>
                      </a:r>
                      <a:endParaRPr sz="2400">
                        <a:solidFill>
                          <a:schemeClr val="tx1"/>
                        </a:solidFill>
                      </a:endParaRPr>
                    </a:p>
                    <a:p>
                      <a:pPr marL="0" marR="0" lvl="0" indent="0" algn="l" rtl="0">
                        <a:lnSpc>
                          <a:spcPct val="100000"/>
                        </a:lnSpc>
                        <a:spcBef>
                          <a:spcPts val="0"/>
                        </a:spcBef>
                        <a:spcAft>
                          <a:spcPts val="0"/>
                        </a:spcAft>
                        <a:buNone/>
                      </a:pPr>
                      <a:r>
                        <a:rPr lang="en" sz="1600" u="none" strike="noStrike" cap="none">
                          <a:solidFill>
                            <a:schemeClr val="tx1"/>
                          </a:solidFill>
                        </a:rPr>
                        <a:t>Techniques include:</a:t>
                      </a:r>
                      <a:endParaRPr sz="2400">
                        <a:solidFill>
                          <a:schemeClr val="tx1"/>
                        </a:solidFill>
                      </a:endParaRPr>
                    </a:p>
                    <a:p>
                      <a:pPr marL="0" marR="0" lvl="1" indent="0" algn="l" rtl="0">
                        <a:lnSpc>
                          <a:spcPct val="100000"/>
                        </a:lnSpc>
                        <a:spcBef>
                          <a:spcPts val="0"/>
                        </a:spcBef>
                        <a:spcAft>
                          <a:spcPts val="0"/>
                        </a:spcAft>
                        <a:buNone/>
                      </a:pPr>
                      <a:r>
                        <a:rPr lang="en" sz="1600" b="1" u="none" strike="noStrike" cap="none">
                          <a:solidFill>
                            <a:schemeClr val="tx1"/>
                          </a:solidFill>
                        </a:rPr>
                        <a:t>Thresholding</a:t>
                      </a:r>
                      <a:endParaRPr sz="1600" u="none" strike="noStrike" cap="none">
                        <a:solidFill>
                          <a:schemeClr val="tx1"/>
                        </a:solidFill>
                      </a:endParaRPr>
                    </a:p>
                    <a:p>
                      <a:pPr marL="0" marR="0" lvl="1" indent="0" algn="l" rtl="0">
                        <a:lnSpc>
                          <a:spcPct val="100000"/>
                        </a:lnSpc>
                        <a:spcBef>
                          <a:spcPts val="0"/>
                        </a:spcBef>
                        <a:spcAft>
                          <a:spcPts val="0"/>
                        </a:spcAft>
                        <a:buNone/>
                      </a:pPr>
                      <a:r>
                        <a:rPr lang="en" sz="1600" b="1" u="none" strike="noStrike" cap="none">
                          <a:solidFill>
                            <a:schemeClr val="tx1"/>
                          </a:solidFill>
                        </a:rPr>
                        <a:t>Edge Detection</a:t>
                      </a:r>
                      <a:endParaRPr sz="1600" u="none" strike="noStrike" cap="none">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extLst>
                  <a:ext uri="{0D108BD9-81ED-4DB2-BD59-A6C34878D82A}">
                    <a16:rowId xmlns:a16="http://schemas.microsoft.com/office/drawing/2014/main" val="10001"/>
                  </a:ext>
                </a:extLst>
              </a:tr>
              <a:tr h="1828813">
                <a:tc>
                  <a:txBody>
                    <a:bodyPr/>
                    <a:lstStyle/>
                    <a:p>
                      <a:pPr marL="0" marR="0" lvl="0" indent="0" algn="l" rtl="0">
                        <a:lnSpc>
                          <a:spcPct val="100000"/>
                        </a:lnSpc>
                        <a:spcBef>
                          <a:spcPts val="0"/>
                        </a:spcBef>
                        <a:spcAft>
                          <a:spcPts val="0"/>
                        </a:spcAft>
                        <a:buNone/>
                      </a:pPr>
                      <a:r>
                        <a:rPr lang="en" sz="1900" b="1" u="none" strike="noStrike" cap="none">
                          <a:solidFill>
                            <a:schemeClr val="tx1"/>
                          </a:solidFill>
                        </a:rPr>
                        <a:t>Development of an AI-Based Image/Ultrasonic Convergence Camera System for Accurate Gas Leak Detection in Petrochemical Plants</a:t>
                      </a:r>
                      <a:endParaRPr sz="1900" b="1"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JoonHyuk Lee</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tx1"/>
                          </a:solidFill>
                        </a:rPr>
                        <a:t>2024</a:t>
                      </a:r>
                      <a:endParaRPr sz="2400">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b="1" u="none" strike="noStrike" cap="none">
                          <a:solidFill>
                            <a:schemeClr val="tx1"/>
                          </a:solidFill>
                        </a:rPr>
                        <a:t>Accuracy and Performance</a:t>
                      </a:r>
                      <a:endParaRPr sz="2400">
                        <a:solidFill>
                          <a:schemeClr val="tx1"/>
                        </a:solidFill>
                      </a:endParaRPr>
                    </a:p>
                    <a:p>
                      <a:pPr marL="0" marR="0" lvl="0" indent="0" algn="l" rtl="0">
                        <a:lnSpc>
                          <a:spcPct val="100000"/>
                        </a:lnSpc>
                        <a:spcBef>
                          <a:spcPts val="0"/>
                        </a:spcBef>
                        <a:spcAft>
                          <a:spcPts val="0"/>
                        </a:spcAft>
                        <a:buNone/>
                      </a:pPr>
                      <a:r>
                        <a:rPr lang="en" sz="1900" u="none" strike="noStrike" cap="none">
                          <a:solidFill>
                            <a:schemeClr val="tx1"/>
                          </a:solidFill>
                        </a:rPr>
                        <a:t>AI algorithm effectively reduced </a:t>
                      </a:r>
                      <a:r>
                        <a:rPr lang="en" sz="1900" b="1" u="none" strike="noStrike" cap="none">
                          <a:solidFill>
                            <a:schemeClr val="tx1"/>
                          </a:solidFill>
                        </a:rPr>
                        <a:t>false positives</a:t>
                      </a:r>
                      <a:r>
                        <a:rPr lang="en" sz="1900" u="none" strike="noStrike" cap="none">
                          <a:solidFill>
                            <a:schemeClr val="tx1"/>
                          </a:solidFill>
                        </a:rPr>
                        <a:t> caused by ultrasonic noise from unrelated sources (e.g., gaskets, valves etc).</a:t>
                      </a:r>
                      <a:endParaRPr sz="1900" b="1" u="none" strike="noStrike" cap="none">
                        <a:solidFill>
                          <a:schemeClr val="tx1"/>
                        </a:solidFill>
                      </a:endParaRPr>
                    </a:p>
                  </a:txBody>
                  <a:tcPr marL="121933" marR="121933" marT="60967" marB="60967"/>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body" idx="1"/>
          </p:nvPr>
        </p:nvSpPr>
        <p:spPr>
          <a:xfrm>
            <a:off x="174813" y="1258283"/>
            <a:ext cx="11842400" cy="4918800"/>
          </a:xfrm>
          <a:prstGeom prst="rect">
            <a:avLst/>
          </a:prstGeom>
        </p:spPr>
        <p:txBody>
          <a:bodyPr spcFirstLastPara="1" vert="horz" wrap="square" lIns="91433" tIns="45700" rIns="91433" bIns="45700" rtlCol="0" anchor="t" anchorCtr="0">
            <a:normAutofit/>
          </a:bodyPr>
          <a:lstStyle/>
          <a:p>
            <a:pPr marL="0" indent="0">
              <a:buNone/>
            </a:pPr>
            <a:endParaRPr/>
          </a:p>
        </p:txBody>
      </p:sp>
      <p:pic>
        <p:nvPicPr>
          <p:cNvPr id="293" name="Google Shape;293;p44" title="Blank diagram - Color (2).png"/>
          <p:cNvPicPr preferRelativeResize="0"/>
          <p:nvPr/>
        </p:nvPicPr>
        <p:blipFill>
          <a:blip r:embed="rId3">
            <a:alphaModFix/>
          </a:blip>
          <a:stretch>
            <a:fillRect/>
          </a:stretch>
        </p:blipFill>
        <p:spPr>
          <a:xfrm>
            <a:off x="0" y="682733"/>
            <a:ext cx="13716003" cy="5735499"/>
          </a:xfrm>
          <a:prstGeom prst="rect">
            <a:avLst/>
          </a:prstGeom>
          <a:noFill/>
          <a:ln>
            <a:noFill/>
          </a:ln>
        </p:spPr>
      </p:pic>
      <p:sp>
        <p:nvSpPr>
          <p:cNvPr id="294" name="Google Shape;294;p44"/>
          <p:cNvSpPr txBox="1"/>
          <p:nvPr/>
        </p:nvSpPr>
        <p:spPr>
          <a:xfrm>
            <a:off x="2371067" y="64801"/>
            <a:ext cx="8746400" cy="861734"/>
          </a:xfrm>
          <a:prstGeom prst="rect">
            <a:avLst/>
          </a:prstGeom>
          <a:noFill/>
          <a:ln>
            <a:noFill/>
          </a:ln>
        </p:spPr>
        <p:txBody>
          <a:bodyPr spcFirstLastPara="1" wrap="square" lIns="121900" tIns="121900" rIns="121900" bIns="121900" anchor="t" anchorCtr="0">
            <a:spAutoFit/>
          </a:bodyPr>
          <a:lstStyle/>
          <a:p>
            <a:pPr algn="ctr">
              <a:buClr>
                <a:schemeClr val="dk1"/>
              </a:buClr>
              <a:buSzPts val="3000"/>
            </a:pPr>
            <a:r>
              <a:rPr lang="en" sz="4000" b="1">
                <a:solidFill>
                  <a:srgbClr val="C00000"/>
                </a:solidFill>
                <a:latin typeface="Bookman Old Style"/>
                <a:ea typeface="Bookman Old Style"/>
                <a:cs typeface="Bookman Old Style"/>
                <a:sym typeface="Bookman Old Style"/>
              </a:rPr>
              <a:t>Methodology</a:t>
            </a:r>
            <a:endParaRPr sz="2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0B3D0E-FD4B-FBF0-028E-1ABFF860F0E1}"/>
              </a:ext>
            </a:extLst>
          </p:cNvPr>
          <p:cNvSpPr>
            <a:spLocks noGrp="1"/>
          </p:cNvSpPr>
          <p:nvPr>
            <p:ph idx="1"/>
          </p:nvPr>
        </p:nvSpPr>
        <p:spPr>
          <a:xfrm>
            <a:off x="642" y="1085754"/>
            <a:ext cx="9808598" cy="5450642"/>
          </a:xfrm>
        </p:spPr>
        <p:txBody>
          <a:bodyPr vert="horz" lIns="91440" tIns="45720" rIns="91440" bIns="45720" rtlCol="0" anchor="t">
            <a:normAutofit fontScale="92500" lnSpcReduction="10000"/>
          </a:bodyPr>
          <a:lstStyle/>
          <a:p>
            <a:pPr marL="0" indent="0">
              <a:buNone/>
            </a:pPr>
            <a:r>
              <a:rPr lang="en-US" b="1">
                <a:latin typeface="Bookman Old Style"/>
              </a:rPr>
              <a:t>Experimental Setup: Moss-Based Gas Leak Detection System</a:t>
            </a:r>
            <a:endParaRPr lang="en-US"/>
          </a:p>
          <a:p>
            <a:pPr marL="0" indent="0">
              <a:buNone/>
            </a:pPr>
            <a:r>
              <a:rPr lang="en-US" sz="2200" b="1">
                <a:latin typeface="Bookman Old Style"/>
              </a:rPr>
              <a:t>Glass Jar Reactor Simulation</a:t>
            </a:r>
            <a:endParaRPr lang="en-US" sz="2200">
              <a:latin typeface="Bookman Old Style"/>
            </a:endParaRPr>
          </a:p>
          <a:p>
            <a:r>
              <a:rPr lang="en-US" sz="2200">
                <a:latin typeface="Bookman Old Style"/>
              </a:rPr>
              <a:t>A transparent glass jar simulates a gasket of a Chemical Mixing Reactor (CMR).</a:t>
            </a:r>
          </a:p>
          <a:p>
            <a:r>
              <a:rPr lang="en-US" sz="2200">
                <a:latin typeface="Bookman Old Style"/>
              </a:rPr>
              <a:t>Moss is placed inside the jar on two layers of cork sheets.</a:t>
            </a:r>
          </a:p>
          <a:p>
            <a:r>
              <a:rPr lang="en-US" sz="2200">
                <a:latin typeface="Bookman Old Style"/>
              </a:rPr>
              <a:t>A drip irrigation pipe runs between the cork layers, connected to a small external water tank, ensuring continuous hydration.</a:t>
            </a:r>
          </a:p>
          <a:p>
            <a:r>
              <a:rPr lang="en-US" sz="2200">
                <a:latin typeface="Bookman Old Style"/>
              </a:rPr>
              <a:t>This setup supports long-term moss viability and controlled growth conditions.</a:t>
            </a:r>
          </a:p>
          <a:p>
            <a:pPr marL="0" indent="0">
              <a:buNone/>
            </a:pPr>
            <a:r>
              <a:rPr lang="en-US" sz="2200" b="1">
                <a:latin typeface="Bookman Old Style"/>
              </a:rPr>
              <a:t>Environmental Control with Humidifier</a:t>
            </a:r>
            <a:endParaRPr lang="en-US" sz="2200">
              <a:latin typeface="Bookman Old Style"/>
            </a:endParaRPr>
          </a:p>
          <a:p>
            <a:r>
              <a:rPr lang="en-US" sz="2200">
                <a:latin typeface="Bookman Old Style"/>
              </a:rPr>
              <a:t>A miniature humidifier is mounted on a vertical pole inside the jar.</a:t>
            </a:r>
            <a:endParaRPr lang="en-US"/>
          </a:p>
          <a:p>
            <a:r>
              <a:rPr lang="en-US" sz="2200">
                <a:latin typeface="Bookman Old Style"/>
              </a:rPr>
              <a:t>The humidifier is connected to a glass ampule containing water,</a:t>
            </a:r>
            <a:endParaRPr lang="en-US"/>
          </a:p>
          <a:p>
            <a:pPr marL="0" indent="0">
              <a:buNone/>
            </a:pPr>
            <a:r>
              <a:rPr lang="en-US" sz="2200">
                <a:latin typeface="Bookman Old Style"/>
              </a:rPr>
              <a:t>   producing cool water vapor.</a:t>
            </a:r>
            <a:endParaRPr lang="en-US"/>
          </a:p>
          <a:p>
            <a:r>
              <a:rPr lang="en-US" sz="2200">
                <a:latin typeface="Bookman Old Style"/>
              </a:rPr>
              <a:t>This regulates temperature and humidity, simulating industrial vapor conditions and enhancing moss health.</a:t>
            </a:r>
            <a:endParaRPr lang="en-US"/>
          </a:p>
          <a:p>
            <a:endParaRPr lang="en-US" sz="2200">
              <a:latin typeface="Bookman Old Style"/>
            </a:endParaRPr>
          </a:p>
        </p:txBody>
      </p:sp>
      <p:sp>
        <p:nvSpPr>
          <p:cNvPr id="3" name="Date Placeholder 2">
            <a:extLst>
              <a:ext uri="{FF2B5EF4-FFF2-40B4-BE49-F238E27FC236}">
                <a16:creationId xmlns:a16="http://schemas.microsoft.com/office/drawing/2014/main" id="{30076F68-2F9A-A360-D4EF-F846BC459699}"/>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4B441B88-6F72-157F-D452-093EDF87759F}"/>
              </a:ext>
            </a:extLst>
          </p:cNvPr>
          <p:cNvSpPr>
            <a:spLocks noGrp="1"/>
          </p:cNvSpPr>
          <p:nvPr>
            <p:ph type="sldNum" sz="quarter" idx="12"/>
          </p:nvPr>
        </p:nvSpPr>
        <p:spPr/>
        <p:txBody>
          <a:bodyPr/>
          <a:lstStyle/>
          <a:p>
            <a:fld id="{9BA15CD2-76D6-4EFE-91D9-7087332E3318}" type="slidenum">
              <a:rPr lang="en-IN" smtClean="0"/>
              <a:pPr/>
              <a:t>14</a:t>
            </a:fld>
            <a:endParaRPr lang="en-IN"/>
          </a:p>
        </p:txBody>
      </p:sp>
      <p:sp>
        <p:nvSpPr>
          <p:cNvPr id="5" name="TextBox 4">
            <a:extLst>
              <a:ext uri="{FF2B5EF4-FFF2-40B4-BE49-F238E27FC236}">
                <a16:creationId xmlns:a16="http://schemas.microsoft.com/office/drawing/2014/main" id="{EBF3E08A-265A-6DF8-AA6A-2F3A4891F120}"/>
              </a:ext>
            </a:extLst>
          </p:cNvPr>
          <p:cNvSpPr txBox="1"/>
          <p:nvPr/>
        </p:nvSpPr>
        <p:spPr>
          <a:xfrm>
            <a:off x="2259023" y="207776"/>
            <a:ext cx="945447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C00000"/>
                </a:solidFill>
                <a:latin typeface="Bookman Old Style"/>
              </a:rPr>
              <a:t>Methodology-Experimental Setup</a:t>
            </a:r>
          </a:p>
        </p:txBody>
      </p:sp>
      <p:pic>
        <p:nvPicPr>
          <p:cNvPr id="6" name="Picture 5" descr="A plastic tube on a cork board&#10;&#10;AI-generated content may be incorrect.">
            <a:extLst>
              <a:ext uri="{FF2B5EF4-FFF2-40B4-BE49-F238E27FC236}">
                <a16:creationId xmlns:a16="http://schemas.microsoft.com/office/drawing/2014/main" id="{FE717649-7103-E0D8-1D2B-D443962133E4}"/>
              </a:ext>
            </a:extLst>
          </p:cNvPr>
          <p:cNvPicPr>
            <a:picLocks noChangeAspect="1"/>
          </p:cNvPicPr>
          <p:nvPr/>
        </p:nvPicPr>
        <p:blipFill>
          <a:blip r:embed="rId2"/>
          <a:stretch>
            <a:fillRect/>
          </a:stretch>
        </p:blipFill>
        <p:spPr>
          <a:xfrm>
            <a:off x="9358362" y="1088570"/>
            <a:ext cx="2717249" cy="1550979"/>
          </a:xfrm>
          <a:prstGeom prst="rect">
            <a:avLst/>
          </a:prstGeom>
        </p:spPr>
      </p:pic>
      <p:pic>
        <p:nvPicPr>
          <p:cNvPr id="7" name="Picture 6" descr="A plastic container with a piece of wood and a piece of wood&#10;&#10;AI-generated content may be incorrect.">
            <a:extLst>
              <a:ext uri="{FF2B5EF4-FFF2-40B4-BE49-F238E27FC236}">
                <a16:creationId xmlns:a16="http://schemas.microsoft.com/office/drawing/2014/main" id="{5A09BE4E-D71C-DDEA-13C2-881C6A4A1334}"/>
              </a:ext>
            </a:extLst>
          </p:cNvPr>
          <p:cNvPicPr>
            <a:picLocks noChangeAspect="1"/>
          </p:cNvPicPr>
          <p:nvPr/>
        </p:nvPicPr>
        <p:blipFill>
          <a:blip r:embed="rId3"/>
          <a:stretch>
            <a:fillRect/>
          </a:stretch>
        </p:blipFill>
        <p:spPr>
          <a:xfrm>
            <a:off x="9361083" y="4759736"/>
            <a:ext cx="2656586" cy="1778633"/>
          </a:xfrm>
          <a:prstGeom prst="rect">
            <a:avLst/>
          </a:prstGeom>
        </p:spPr>
      </p:pic>
      <p:pic>
        <p:nvPicPr>
          <p:cNvPr id="8" name="Picture 7">
            <a:extLst>
              <a:ext uri="{FF2B5EF4-FFF2-40B4-BE49-F238E27FC236}">
                <a16:creationId xmlns:a16="http://schemas.microsoft.com/office/drawing/2014/main" id="{0926240C-4398-EBCA-7D17-CE1C15812FF2}"/>
              </a:ext>
            </a:extLst>
          </p:cNvPr>
          <p:cNvPicPr>
            <a:picLocks noChangeAspect="1"/>
          </p:cNvPicPr>
          <p:nvPr/>
        </p:nvPicPr>
        <p:blipFill>
          <a:blip r:embed="rId4"/>
          <a:stretch>
            <a:fillRect/>
          </a:stretch>
        </p:blipFill>
        <p:spPr>
          <a:xfrm>
            <a:off x="9353826" y="2838173"/>
            <a:ext cx="2716698" cy="1778004"/>
          </a:xfrm>
          <a:prstGeom prst="rect">
            <a:avLst/>
          </a:prstGeom>
        </p:spPr>
      </p:pic>
    </p:spTree>
    <p:extLst>
      <p:ext uri="{BB962C8B-B14F-4D97-AF65-F5344CB8AC3E}">
        <p14:creationId xmlns:p14="http://schemas.microsoft.com/office/powerpoint/2010/main" val="2262374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B5472F-A6FC-0568-3EB0-EA1F22B902D7}"/>
              </a:ext>
            </a:extLst>
          </p:cNvPr>
          <p:cNvSpPr>
            <a:spLocks noGrp="1"/>
          </p:cNvSpPr>
          <p:nvPr>
            <p:ph idx="1"/>
          </p:nvPr>
        </p:nvSpPr>
        <p:spPr/>
        <p:txBody>
          <a:bodyPr vert="horz" lIns="91440" tIns="45720" rIns="91440" bIns="45720" rtlCol="0" anchor="t">
            <a:normAutofit lnSpcReduction="10000"/>
          </a:bodyPr>
          <a:lstStyle/>
          <a:p>
            <a:r>
              <a:rPr lang="en-US" sz="2200" b="1">
                <a:latin typeface="Bookman Old Style"/>
              </a:rPr>
              <a:t>Sensor Placement &amp; Monitoring</a:t>
            </a:r>
            <a:endParaRPr lang="en-US" sz="2200">
              <a:latin typeface="Bookman Old Style"/>
            </a:endParaRPr>
          </a:p>
          <a:p>
            <a:r>
              <a:rPr lang="en-US" sz="2200">
                <a:latin typeface="Bookman Old Style"/>
              </a:rPr>
              <a:t>Three sensors are embedded inside the jar:</a:t>
            </a:r>
          </a:p>
          <a:p>
            <a:pPr lvl="1"/>
            <a:r>
              <a:rPr lang="en-US" sz="2200">
                <a:solidFill>
                  <a:srgbClr val="002060"/>
                </a:solidFill>
                <a:latin typeface="Bookman Old Style"/>
              </a:rPr>
              <a:t>DHT22 – Measures ambient temperature and humidity.</a:t>
            </a:r>
          </a:p>
          <a:p>
            <a:pPr lvl="1"/>
            <a:r>
              <a:rPr lang="en-US" sz="2200">
                <a:solidFill>
                  <a:srgbClr val="002060"/>
                </a:solidFill>
                <a:latin typeface="Bookman Old Style"/>
              </a:rPr>
              <a:t>LM35 – Measures surface temperature of the moss.</a:t>
            </a:r>
          </a:p>
          <a:p>
            <a:pPr lvl="1"/>
            <a:r>
              <a:rPr lang="en-US" sz="2200">
                <a:solidFill>
                  <a:srgbClr val="002060"/>
                </a:solidFill>
                <a:latin typeface="Bookman Old Style"/>
              </a:rPr>
              <a:t>KY-038 – Detects hissing sounds from the humidifier, simulating gas leak acoustics.</a:t>
            </a:r>
          </a:p>
          <a:p>
            <a:r>
              <a:rPr lang="en-US" sz="2200">
                <a:latin typeface="Bookman Old Style"/>
              </a:rPr>
              <a:t>Sensor wires exit via a central hole in the jar lid and connect to a breadboard + ESP32 microcontroller for data processing</a:t>
            </a:r>
            <a:r>
              <a:rPr lang="en-US">
                <a:latin typeface="Bookman Old Style"/>
              </a:rPr>
              <a:t>.</a:t>
            </a:r>
          </a:p>
          <a:p>
            <a:r>
              <a:rPr lang="en-US" sz="2200" b="1">
                <a:latin typeface="Bookman Old Style"/>
              </a:rPr>
              <a:t>Image Monitoring with ESP32-CAM</a:t>
            </a:r>
            <a:endParaRPr lang="en-US" sz="2200">
              <a:latin typeface="Bookman Old Style"/>
            </a:endParaRPr>
          </a:p>
          <a:p>
            <a:r>
              <a:rPr lang="en-US" sz="2200">
                <a:latin typeface="Bookman Old Style"/>
              </a:rPr>
              <a:t>Outside the glass jar, an ESP32-CAM module is mounted above the moss.</a:t>
            </a:r>
          </a:p>
          <a:p>
            <a:r>
              <a:rPr lang="en-US" sz="2200">
                <a:latin typeface="Bookman Old Style"/>
              </a:rPr>
              <a:t>Captures periodic images for color analysis using HSV-based computer vision.</a:t>
            </a:r>
          </a:p>
          <a:p>
            <a:r>
              <a:rPr lang="en-US" sz="2200">
                <a:latin typeface="Bookman Old Style"/>
              </a:rPr>
              <a:t>Enables real-time detection of chlorosis (yellowing) and necrosis (browning) due to gas exposure.</a:t>
            </a:r>
          </a:p>
          <a:p>
            <a:endParaRPr lang="en-US"/>
          </a:p>
        </p:txBody>
      </p:sp>
      <p:sp>
        <p:nvSpPr>
          <p:cNvPr id="3" name="Date Placeholder 2">
            <a:extLst>
              <a:ext uri="{FF2B5EF4-FFF2-40B4-BE49-F238E27FC236}">
                <a16:creationId xmlns:a16="http://schemas.microsoft.com/office/drawing/2014/main" id="{14DF787B-29EA-609D-80C0-362B9599E27A}"/>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88FD6D44-D85A-CBAE-A9F6-B9F6CC270A5D}"/>
              </a:ext>
            </a:extLst>
          </p:cNvPr>
          <p:cNvSpPr>
            <a:spLocks noGrp="1"/>
          </p:cNvSpPr>
          <p:nvPr>
            <p:ph type="sldNum" sz="quarter" idx="12"/>
          </p:nvPr>
        </p:nvSpPr>
        <p:spPr/>
        <p:txBody>
          <a:bodyPr/>
          <a:lstStyle/>
          <a:p>
            <a:fld id="{9BA15CD2-76D6-4EFE-91D9-7087332E3318}" type="slidenum">
              <a:rPr lang="en-IN" smtClean="0"/>
              <a:pPr/>
              <a:t>15</a:t>
            </a:fld>
            <a:endParaRPr lang="en-IN"/>
          </a:p>
        </p:txBody>
      </p:sp>
      <p:pic>
        <p:nvPicPr>
          <p:cNvPr id="5" name="Picture 4">
            <a:extLst>
              <a:ext uri="{FF2B5EF4-FFF2-40B4-BE49-F238E27FC236}">
                <a16:creationId xmlns:a16="http://schemas.microsoft.com/office/drawing/2014/main" id="{94581622-5262-B4EE-D83F-AD321AC44EF1}"/>
              </a:ext>
            </a:extLst>
          </p:cNvPr>
          <p:cNvPicPr>
            <a:picLocks noChangeAspect="1"/>
          </p:cNvPicPr>
          <p:nvPr/>
        </p:nvPicPr>
        <p:blipFill>
          <a:blip r:embed="rId2"/>
          <a:stretch>
            <a:fillRect/>
          </a:stretch>
        </p:blipFill>
        <p:spPr>
          <a:xfrm>
            <a:off x="8845825" y="971825"/>
            <a:ext cx="2230786" cy="1590263"/>
          </a:xfrm>
          <a:prstGeom prst="rect">
            <a:avLst/>
          </a:prstGeom>
        </p:spPr>
      </p:pic>
      <p:sp>
        <p:nvSpPr>
          <p:cNvPr id="6" name="TextBox 5">
            <a:extLst>
              <a:ext uri="{FF2B5EF4-FFF2-40B4-BE49-F238E27FC236}">
                <a16:creationId xmlns:a16="http://schemas.microsoft.com/office/drawing/2014/main" id="{681AB8EB-AD17-DBF1-D575-63CCE813C3EA}"/>
              </a:ext>
            </a:extLst>
          </p:cNvPr>
          <p:cNvSpPr txBox="1"/>
          <p:nvPr/>
        </p:nvSpPr>
        <p:spPr>
          <a:xfrm>
            <a:off x="2206487" y="262835"/>
            <a:ext cx="104294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C00000"/>
                </a:solidFill>
                <a:latin typeface="Bookman Old Style"/>
              </a:rPr>
              <a:t>Methodology-Experimental Setup</a:t>
            </a:r>
            <a:r>
              <a:rPr lang="en-US" sz="4000">
                <a:latin typeface="Bookman Old Style"/>
              </a:rPr>
              <a:t>​</a:t>
            </a:r>
            <a:endParaRPr lang="en-US"/>
          </a:p>
        </p:txBody>
      </p:sp>
    </p:spTree>
    <p:extLst>
      <p:ext uri="{BB962C8B-B14F-4D97-AF65-F5344CB8AC3E}">
        <p14:creationId xmlns:p14="http://schemas.microsoft.com/office/powerpoint/2010/main" val="2916154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BD20DD4-4EAD-4B86-2588-A4A2681ECA9D}"/>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8B6BFB9F-2946-EBD3-A4A1-D0DB64D1E796}"/>
              </a:ext>
            </a:extLst>
          </p:cNvPr>
          <p:cNvSpPr>
            <a:spLocks noGrp="1"/>
          </p:cNvSpPr>
          <p:nvPr>
            <p:ph type="sldNum" sz="quarter" idx="12"/>
          </p:nvPr>
        </p:nvSpPr>
        <p:spPr/>
        <p:txBody>
          <a:bodyPr/>
          <a:lstStyle/>
          <a:p>
            <a:fld id="{9BA15CD2-76D6-4EFE-91D9-7087332E3318}" type="slidenum">
              <a:rPr lang="en-IN" smtClean="0"/>
              <a:pPr/>
              <a:t>16</a:t>
            </a:fld>
            <a:endParaRPr lang="en-IN"/>
          </a:p>
        </p:txBody>
      </p:sp>
      <p:pic>
        <p:nvPicPr>
          <p:cNvPr id="6" name="Content Placeholder 5" descr="A group of plastic containers with green plants inside&#10;&#10;AI-generated content may be incorrect.">
            <a:extLst>
              <a:ext uri="{FF2B5EF4-FFF2-40B4-BE49-F238E27FC236}">
                <a16:creationId xmlns:a16="http://schemas.microsoft.com/office/drawing/2014/main" id="{4B3234C9-4721-0818-2A34-7DEA7ED6B85D}"/>
              </a:ext>
            </a:extLst>
          </p:cNvPr>
          <p:cNvPicPr>
            <a:picLocks noGrp="1" noChangeAspect="1"/>
          </p:cNvPicPr>
          <p:nvPr>
            <p:ph idx="1"/>
          </p:nvPr>
        </p:nvPicPr>
        <p:blipFill>
          <a:blip r:embed="rId2"/>
          <a:stretch>
            <a:fillRect/>
          </a:stretch>
        </p:blipFill>
        <p:spPr>
          <a:xfrm>
            <a:off x="7977765" y="1070713"/>
            <a:ext cx="3915088" cy="2972650"/>
          </a:xfrm>
        </p:spPr>
      </p:pic>
      <p:sp>
        <p:nvSpPr>
          <p:cNvPr id="7" name="TextBox 6">
            <a:extLst>
              <a:ext uri="{FF2B5EF4-FFF2-40B4-BE49-F238E27FC236}">
                <a16:creationId xmlns:a16="http://schemas.microsoft.com/office/drawing/2014/main" id="{EBC14FDC-2791-C57F-8B4A-8A02070A9027}"/>
              </a:ext>
            </a:extLst>
          </p:cNvPr>
          <p:cNvSpPr txBox="1"/>
          <p:nvPr/>
        </p:nvSpPr>
        <p:spPr>
          <a:xfrm>
            <a:off x="127424" y="1070113"/>
            <a:ext cx="65154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0000"/>
                </a:solidFill>
                <a:latin typeface="Bookman Old Style"/>
                <a:ea typeface="Calibri"/>
                <a:cs typeface="Calibri"/>
              </a:rPr>
              <a:t>CONDUCTION OF THE EXPERIMENT</a:t>
            </a:r>
          </a:p>
          <a:p>
            <a:endParaRPr lang="en-US" sz="2400">
              <a:solidFill>
                <a:srgbClr val="FF0000"/>
              </a:solidFill>
              <a:latin typeface="Bookman Old Style"/>
              <a:ea typeface="Calibri"/>
              <a:cs typeface="Calibri"/>
            </a:endParaRPr>
          </a:p>
          <a:p>
            <a:endParaRPr lang="en-US" sz="2400">
              <a:solidFill>
                <a:schemeClr val="accent5">
                  <a:lumMod val="49000"/>
                </a:schemeClr>
              </a:solidFill>
              <a:latin typeface="Bookman Old Style"/>
              <a:ea typeface="Calibri"/>
              <a:cs typeface="Calibri"/>
            </a:endParaRPr>
          </a:p>
        </p:txBody>
      </p:sp>
      <p:sp>
        <p:nvSpPr>
          <p:cNvPr id="10" name="TextBox 9">
            <a:extLst>
              <a:ext uri="{FF2B5EF4-FFF2-40B4-BE49-F238E27FC236}">
                <a16:creationId xmlns:a16="http://schemas.microsoft.com/office/drawing/2014/main" id="{D39571C6-C83D-ED1D-319F-FADE98A719EA}"/>
              </a:ext>
            </a:extLst>
          </p:cNvPr>
          <p:cNvSpPr txBox="1"/>
          <p:nvPr/>
        </p:nvSpPr>
        <p:spPr>
          <a:xfrm>
            <a:off x="125895" y="1471500"/>
            <a:ext cx="782005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2060"/>
                </a:solidFill>
                <a:latin typeface="Bookman Old Style"/>
                <a:ea typeface="+mn-lt"/>
                <a:cs typeface="+mn-lt"/>
              </a:rPr>
              <a:t>The experiment was conducted using </a:t>
            </a:r>
            <a:r>
              <a:rPr lang="en-US" b="1">
                <a:solidFill>
                  <a:srgbClr val="002060"/>
                </a:solidFill>
                <a:latin typeface="Bookman Old Style"/>
                <a:ea typeface="+mn-lt"/>
                <a:cs typeface="+mn-lt"/>
              </a:rPr>
              <a:t>200 cm³ airtight plastic chambers</a:t>
            </a:r>
            <a:r>
              <a:rPr lang="en-US">
                <a:solidFill>
                  <a:srgbClr val="002060"/>
                </a:solidFill>
                <a:latin typeface="Bookman Old Style"/>
                <a:ea typeface="+mn-lt"/>
                <a:cs typeface="+mn-lt"/>
              </a:rPr>
              <a:t>, where moss samples were positioned on a </a:t>
            </a:r>
            <a:r>
              <a:rPr lang="en-US" b="1">
                <a:solidFill>
                  <a:srgbClr val="002060"/>
                </a:solidFill>
                <a:latin typeface="Bookman Old Style"/>
                <a:ea typeface="+mn-lt"/>
                <a:cs typeface="+mn-lt"/>
              </a:rPr>
              <a:t>raised platform fabricated from high-density foam board</a:t>
            </a:r>
            <a:r>
              <a:rPr lang="en-US">
                <a:solidFill>
                  <a:srgbClr val="002060"/>
                </a:solidFill>
                <a:latin typeface="Bookman Old Style"/>
                <a:ea typeface="+mn-lt"/>
                <a:cs typeface="+mn-lt"/>
              </a:rPr>
              <a:t> to ensure isolation from direct chemical contact. A </a:t>
            </a:r>
            <a:r>
              <a:rPr lang="en-US" b="1">
                <a:solidFill>
                  <a:srgbClr val="002060"/>
                </a:solidFill>
                <a:latin typeface="Bookman Old Style"/>
                <a:ea typeface="+mn-lt"/>
                <a:cs typeface="+mn-lt"/>
              </a:rPr>
              <a:t>5 mL aliquot</a:t>
            </a:r>
            <a:r>
              <a:rPr lang="en-US">
                <a:solidFill>
                  <a:srgbClr val="002060"/>
                </a:solidFill>
                <a:latin typeface="Bookman Old Style"/>
                <a:ea typeface="+mn-lt"/>
                <a:cs typeface="+mn-lt"/>
              </a:rPr>
              <a:t> of each test chemical was absorbed onto a sterile </a:t>
            </a:r>
            <a:r>
              <a:rPr lang="en-US" b="1">
                <a:solidFill>
                  <a:srgbClr val="002060"/>
                </a:solidFill>
                <a:latin typeface="Bookman Old Style"/>
                <a:ea typeface="+mn-lt"/>
                <a:cs typeface="+mn-lt"/>
              </a:rPr>
              <a:t>cotton swab</a:t>
            </a:r>
            <a:r>
              <a:rPr lang="en-US">
                <a:solidFill>
                  <a:srgbClr val="002060"/>
                </a:solidFill>
                <a:latin typeface="Bookman Old Style"/>
                <a:ea typeface="+mn-lt"/>
                <a:cs typeface="+mn-lt"/>
              </a:rPr>
              <a:t> using </a:t>
            </a:r>
            <a:r>
              <a:rPr lang="en-US" b="1">
                <a:solidFill>
                  <a:srgbClr val="002060"/>
                </a:solidFill>
                <a:latin typeface="Bookman Old Style"/>
                <a:ea typeface="+mn-lt"/>
                <a:cs typeface="+mn-lt"/>
              </a:rPr>
              <a:t>non-reactive stainless-steel tweezers</a:t>
            </a:r>
            <a:r>
              <a:rPr lang="en-US">
                <a:solidFill>
                  <a:srgbClr val="002060"/>
                </a:solidFill>
                <a:latin typeface="Bookman Old Style"/>
                <a:ea typeface="+mn-lt"/>
                <a:cs typeface="+mn-lt"/>
              </a:rPr>
              <a:t> for safety handling.</a:t>
            </a:r>
            <a:endParaRPr lang="en-US">
              <a:solidFill>
                <a:srgbClr val="002060"/>
              </a:solidFill>
              <a:latin typeface="Bookman Old Style"/>
            </a:endParaRPr>
          </a:p>
          <a:p>
            <a:r>
              <a:rPr lang="en-US">
                <a:solidFill>
                  <a:srgbClr val="002060"/>
                </a:solidFill>
                <a:latin typeface="Bookman Old Style"/>
                <a:ea typeface="+mn-lt"/>
                <a:cs typeface="+mn-lt"/>
              </a:rPr>
              <a:t>The chemically treated cotton was then affixed adjacent to the moss samples on the foam board using </a:t>
            </a:r>
            <a:r>
              <a:rPr lang="en-US" b="1">
                <a:solidFill>
                  <a:srgbClr val="002060"/>
                </a:solidFill>
                <a:latin typeface="Bookman Old Style"/>
                <a:ea typeface="+mn-lt"/>
                <a:cs typeface="+mn-lt"/>
              </a:rPr>
              <a:t>medical-grade adhesive tape</a:t>
            </a:r>
            <a:r>
              <a:rPr lang="en-US">
                <a:solidFill>
                  <a:srgbClr val="002060"/>
                </a:solidFill>
                <a:latin typeface="Bookman Old Style"/>
                <a:ea typeface="+mn-lt"/>
                <a:cs typeface="+mn-lt"/>
              </a:rPr>
              <a:t>, ensuring proximity without direct contact. The inner rim of each chamber was </a:t>
            </a:r>
            <a:r>
              <a:rPr lang="en-US" b="1">
                <a:solidFill>
                  <a:srgbClr val="002060"/>
                </a:solidFill>
                <a:latin typeface="Bookman Old Style"/>
                <a:ea typeface="+mn-lt"/>
                <a:cs typeface="+mn-lt"/>
              </a:rPr>
              <a:t>sealed circumferentially</a:t>
            </a:r>
            <a:r>
              <a:rPr lang="en-US">
                <a:solidFill>
                  <a:srgbClr val="002060"/>
                </a:solidFill>
                <a:latin typeface="Bookman Old Style"/>
                <a:ea typeface="+mn-lt"/>
                <a:cs typeface="+mn-lt"/>
              </a:rPr>
              <a:t> using </a:t>
            </a:r>
            <a:r>
              <a:rPr lang="en-US" b="1">
                <a:solidFill>
                  <a:srgbClr val="002060"/>
                </a:solidFill>
                <a:latin typeface="Bookman Old Style"/>
                <a:ea typeface="+mn-lt"/>
                <a:cs typeface="+mn-lt"/>
              </a:rPr>
              <a:t>lab-grade sealing tape</a:t>
            </a:r>
            <a:r>
              <a:rPr lang="en-US">
                <a:solidFill>
                  <a:srgbClr val="002060"/>
                </a:solidFill>
                <a:latin typeface="Bookman Old Style"/>
                <a:ea typeface="+mn-lt"/>
                <a:cs typeface="+mn-lt"/>
              </a:rPr>
              <a:t> to prevent vapor leakage. The chamber was then </a:t>
            </a:r>
            <a:r>
              <a:rPr lang="en-US" b="1">
                <a:solidFill>
                  <a:srgbClr val="002060"/>
                </a:solidFill>
                <a:latin typeface="Bookman Old Style"/>
                <a:ea typeface="+mn-lt"/>
                <a:cs typeface="+mn-lt"/>
              </a:rPr>
              <a:t>closed with an airtight plastic lid</a:t>
            </a:r>
            <a:r>
              <a:rPr lang="en-US">
                <a:solidFill>
                  <a:srgbClr val="002060"/>
                </a:solidFill>
                <a:latin typeface="Bookman Old Style"/>
                <a:ea typeface="+mn-lt"/>
                <a:cs typeface="+mn-lt"/>
              </a:rPr>
              <a:t> and further reinforced using </a:t>
            </a:r>
            <a:r>
              <a:rPr lang="en-US" b="1">
                <a:solidFill>
                  <a:srgbClr val="002060"/>
                </a:solidFill>
                <a:latin typeface="Bookman Old Style"/>
                <a:ea typeface="+mn-lt"/>
                <a:cs typeface="+mn-lt"/>
              </a:rPr>
              <a:t>electrical insulation tape</a:t>
            </a:r>
            <a:r>
              <a:rPr lang="en-US">
                <a:solidFill>
                  <a:srgbClr val="002060"/>
                </a:solidFill>
                <a:latin typeface="Bookman Old Style"/>
                <a:ea typeface="+mn-lt"/>
                <a:cs typeface="+mn-lt"/>
              </a:rPr>
              <a:t> to avoid any unintended gas exchange with the external environment, thereby preserving the integrity of the chemical-moss interaction.</a:t>
            </a:r>
            <a:endParaRPr lang="en-US">
              <a:solidFill>
                <a:srgbClr val="002060"/>
              </a:solidFill>
              <a:latin typeface="Bookman Old Style"/>
            </a:endParaRPr>
          </a:p>
          <a:p>
            <a:endParaRPr lang="en-US">
              <a:solidFill>
                <a:srgbClr val="002060"/>
              </a:solidFill>
              <a:latin typeface="Bookman Old Style"/>
              <a:ea typeface="Calibri"/>
              <a:cs typeface="Calibri"/>
            </a:endParaRPr>
          </a:p>
          <a:p>
            <a:endParaRPr lang="en-US">
              <a:solidFill>
                <a:srgbClr val="002060"/>
              </a:solidFill>
              <a:ea typeface="Calibri"/>
              <a:cs typeface="Calibri"/>
            </a:endParaRPr>
          </a:p>
        </p:txBody>
      </p:sp>
    </p:spTree>
    <p:extLst>
      <p:ext uri="{BB962C8B-B14F-4D97-AF65-F5344CB8AC3E}">
        <p14:creationId xmlns:p14="http://schemas.microsoft.com/office/powerpoint/2010/main" val="1086970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4A26E-D7C7-CBB1-C462-4192015C9A5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0A43BB-0B85-6C11-1115-9239B6EECD40}"/>
              </a:ext>
            </a:extLst>
          </p:cNvPr>
          <p:cNvSpPr>
            <a:spLocks noGrp="1"/>
          </p:cNvSpPr>
          <p:nvPr>
            <p:ph idx="1"/>
          </p:nvPr>
        </p:nvSpPr>
        <p:spPr/>
        <p:txBody>
          <a:bodyPr vert="horz" lIns="91440" tIns="45720" rIns="91440" bIns="45720" rtlCol="0" anchor="t">
            <a:normAutofit/>
          </a:bodyPr>
          <a:lstStyle/>
          <a:p>
            <a:pPr marL="0" indent="0">
              <a:buNone/>
            </a:pPr>
            <a:r>
              <a:rPr lang="en-IN" sz="2200" b="1">
                <a:latin typeface="Bookman Old Style"/>
              </a:rPr>
              <a:t>   Software:</a:t>
            </a:r>
          </a:p>
          <a:p>
            <a:pPr marL="342900" indent="-342900"/>
            <a:r>
              <a:rPr lang="en-IN" sz="2200" b="1">
                <a:latin typeface="Bookman Old Style"/>
              </a:rPr>
              <a:t>Python Programming language : </a:t>
            </a:r>
            <a:r>
              <a:rPr lang="en-IN" sz="2200">
                <a:solidFill>
                  <a:srgbClr val="002060"/>
                </a:solidFill>
                <a:latin typeface="Bookman Old Style"/>
              </a:rPr>
              <a:t>Libraries such as OpenCV and NumPy were used to get the real time HSV(Hue ,Saturation, Value) digits through Computer Vision and store the HSV digits inside an array.</a:t>
            </a:r>
          </a:p>
          <a:p>
            <a:r>
              <a:rPr lang="en-IN" sz="2200" b="1">
                <a:latin typeface="Bookman Old Style"/>
              </a:rPr>
              <a:t>Arduino IDE: </a:t>
            </a:r>
            <a:r>
              <a:rPr lang="en-IN" sz="2200">
                <a:latin typeface="Bookman Old Style"/>
              </a:rPr>
              <a:t>For programming and testing of ESP-32 Cam </a:t>
            </a:r>
            <a:r>
              <a:rPr lang="en-IN" sz="2200" err="1">
                <a:latin typeface="Bookman Old Style"/>
              </a:rPr>
              <a:t>Wrover</a:t>
            </a:r>
            <a:r>
              <a:rPr lang="en-IN" sz="2200">
                <a:latin typeface="Bookman Old Style"/>
              </a:rPr>
              <a:t> Module and the necessary sensors</a:t>
            </a:r>
            <a:endParaRPr lang="en-IN" sz="2200"/>
          </a:p>
          <a:p>
            <a:r>
              <a:rPr lang="en-IN" sz="2200" b="1">
                <a:latin typeface="Bookman Old Style"/>
              </a:rPr>
              <a:t>Circuit.IO: </a:t>
            </a:r>
            <a:r>
              <a:rPr lang="en-IN" sz="2200">
                <a:latin typeface="Bookman Old Style"/>
              </a:rPr>
              <a:t>To design and draw the digital circuit layout of the Microcontrollers and Sensors involved.</a:t>
            </a:r>
          </a:p>
          <a:p>
            <a:r>
              <a:rPr lang="en-IN" sz="2200" b="1">
                <a:latin typeface="Bookman Old Style"/>
              </a:rPr>
              <a:t>Blynk IOT: </a:t>
            </a:r>
            <a:r>
              <a:rPr lang="en-IN" sz="2200">
                <a:latin typeface="Bookman Old Style"/>
              </a:rPr>
              <a:t>Integration of sensor output with Blynk Interface for development of Alarm System.</a:t>
            </a:r>
            <a:endParaRPr lang="en-IN" sz="2200" b="1">
              <a:latin typeface="Bookman Old Style"/>
            </a:endParaRPr>
          </a:p>
          <a:p>
            <a:endParaRPr lang="en-IN" sz="2400" b="1"/>
          </a:p>
        </p:txBody>
      </p:sp>
      <p:sp>
        <p:nvSpPr>
          <p:cNvPr id="3" name="Date Placeholder 2">
            <a:extLst>
              <a:ext uri="{FF2B5EF4-FFF2-40B4-BE49-F238E27FC236}">
                <a16:creationId xmlns:a16="http://schemas.microsoft.com/office/drawing/2014/main" id="{E0032379-F748-B3AA-2A4D-97887EAA151E}"/>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1A43033E-C6C3-F08C-29A3-56BD7FEC17D1}"/>
              </a:ext>
            </a:extLst>
          </p:cNvPr>
          <p:cNvSpPr>
            <a:spLocks noGrp="1"/>
          </p:cNvSpPr>
          <p:nvPr>
            <p:ph type="sldNum" sz="quarter" idx="12"/>
          </p:nvPr>
        </p:nvSpPr>
        <p:spPr/>
        <p:txBody>
          <a:bodyPr/>
          <a:lstStyle/>
          <a:p>
            <a:r>
              <a:rPr lang="en-IN"/>
              <a:t>Slide No. </a:t>
            </a:r>
            <a:fld id="{9BA15CD2-76D6-4EFE-91D9-7087332E3318}" type="slidenum">
              <a:rPr lang="en-IN" smtClean="0"/>
              <a:pPr/>
              <a:t>17</a:t>
            </a:fld>
            <a:endParaRPr lang="en-IN"/>
          </a:p>
        </p:txBody>
      </p:sp>
      <p:sp>
        <p:nvSpPr>
          <p:cNvPr id="2" name="Title 1">
            <a:extLst>
              <a:ext uri="{FF2B5EF4-FFF2-40B4-BE49-F238E27FC236}">
                <a16:creationId xmlns:a16="http://schemas.microsoft.com/office/drawing/2014/main" id="{91692CFF-BC9C-EEE3-9347-864A669B2996}"/>
              </a:ext>
            </a:extLst>
          </p:cNvPr>
          <p:cNvSpPr txBox="1">
            <a:spLocks/>
          </p:cNvSpPr>
          <p:nvPr/>
        </p:nvSpPr>
        <p:spPr>
          <a:xfrm>
            <a:off x="1386895" y="167757"/>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a:rPr>
              <a:t>  Tools and Techniques Used - SW</a:t>
            </a:r>
            <a:endParaRPr lang="en-US" sz="4000"/>
          </a:p>
        </p:txBody>
      </p:sp>
      <p:pic>
        <p:nvPicPr>
          <p:cNvPr id="6" name="Picture 5" descr="A blue and yellow snake logo&#10;&#10;AI-generated content may be incorrect.">
            <a:extLst>
              <a:ext uri="{FF2B5EF4-FFF2-40B4-BE49-F238E27FC236}">
                <a16:creationId xmlns:a16="http://schemas.microsoft.com/office/drawing/2014/main" id="{5CA6EFD4-4EF2-16DD-8E0E-C1221D01197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6701" y="4964233"/>
            <a:ext cx="1137989" cy="1181272"/>
          </a:xfrm>
          <a:prstGeom prst="rect">
            <a:avLst/>
          </a:prstGeom>
        </p:spPr>
      </p:pic>
      <p:pic>
        <p:nvPicPr>
          <p:cNvPr id="9" name="Picture 8" descr="A logo with a black background&#10;&#10;AI-generated content may be incorrect.">
            <a:extLst>
              <a:ext uri="{FF2B5EF4-FFF2-40B4-BE49-F238E27FC236}">
                <a16:creationId xmlns:a16="http://schemas.microsoft.com/office/drawing/2014/main" id="{D03309BF-E2A7-EC8A-50C5-816660E60D6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176805" y="5069508"/>
            <a:ext cx="869954" cy="882375"/>
          </a:xfrm>
          <a:prstGeom prst="rect">
            <a:avLst/>
          </a:prstGeom>
        </p:spPr>
      </p:pic>
      <p:pic>
        <p:nvPicPr>
          <p:cNvPr id="12" name="Picture 11" descr="A blue and black logo&#10;&#10;AI-generated content may be incorrect.">
            <a:extLst>
              <a:ext uri="{FF2B5EF4-FFF2-40B4-BE49-F238E27FC236}">
                <a16:creationId xmlns:a16="http://schemas.microsoft.com/office/drawing/2014/main" id="{332127A3-22A5-5180-56DC-BE5F9D92EC5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760304" y="5181461"/>
            <a:ext cx="1512957" cy="724729"/>
          </a:xfrm>
          <a:prstGeom prst="rect">
            <a:avLst/>
          </a:prstGeom>
        </p:spPr>
      </p:pic>
      <p:pic>
        <p:nvPicPr>
          <p:cNvPr id="18" name="Picture 17" descr="A diagram of a color spectrum&#10;&#10;AI-generated content may be incorrect.">
            <a:extLst>
              <a:ext uri="{FF2B5EF4-FFF2-40B4-BE49-F238E27FC236}">
                <a16:creationId xmlns:a16="http://schemas.microsoft.com/office/drawing/2014/main" id="{687CBE53-A630-B4AD-8FBA-DC8D31309FA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737699" y="5162550"/>
            <a:ext cx="1201512" cy="985159"/>
          </a:xfrm>
          <a:prstGeom prst="rect">
            <a:avLst/>
          </a:prstGeom>
        </p:spPr>
      </p:pic>
      <p:pic>
        <p:nvPicPr>
          <p:cNvPr id="7" name="Picture 2" descr="Blynk IoT Platform - IoTbyHVM">
            <a:extLst>
              <a:ext uri="{FF2B5EF4-FFF2-40B4-BE49-F238E27FC236}">
                <a16:creationId xmlns:a16="http://schemas.microsoft.com/office/drawing/2014/main" id="{4AD2B04B-6AC2-CCB7-2FEE-65F0DDDC8F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81401" y="5100682"/>
            <a:ext cx="1848157" cy="1108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830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FDFE8D-4D14-58EF-6A9D-219FC34EBEB5}"/>
              </a:ext>
            </a:extLst>
          </p:cNvPr>
          <p:cNvSpPr>
            <a:spLocks noGrp="1"/>
          </p:cNvSpPr>
          <p:nvPr>
            <p:ph idx="1"/>
          </p:nvPr>
        </p:nvSpPr>
        <p:spPr>
          <a:xfrm>
            <a:off x="99907" y="1034215"/>
            <a:ext cx="11842377" cy="4918680"/>
          </a:xfrm>
        </p:spPr>
        <p:txBody>
          <a:bodyPr vert="horz" lIns="91440" tIns="45720" rIns="91440" bIns="45720" rtlCol="0" anchor="t">
            <a:normAutofit/>
          </a:bodyPr>
          <a:lstStyle/>
          <a:p>
            <a:pPr marL="0" indent="0">
              <a:buNone/>
            </a:pPr>
            <a:r>
              <a:rPr lang="en-IN" sz="2200" b="1">
                <a:latin typeface="Bookman Old Style"/>
              </a:rPr>
              <a:t>  HARDWARE:</a:t>
            </a:r>
            <a:endParaRPr lang="en-US"/>
          </a:p>
          <a:p>
            <a:pPr marL="0" indent="0">
              <a:buNone/>
            </a:pPr>
            <a:endParaRPr lang="en-IN" sz="2000"/>
          </a:p>
          <a:p>
            <a:pPr marL="0" indent="0">
              <a:buNone/>
            </a:pPr>
            <a:endParaRPr lang="en-IN" sz="2000"/>
          </a:p>
        </p:txBody>
      </p:sp>
      <p:sp>
        <p:nvSpPr>
          <p:cNvPr id="3" name="Date Placeholder 2">
            <a:extLst>
              <a:ext uri="{FF2B5EF4-FFF2-40B4-BE49-F238E27FC236}">
                <a16:creationId xmlns:a16="http://schemas.microsoft.com/office/drawing/2014/main" id="{604FB4DB-B4D1-AAD6-0CB6-CC9824A56E9D}"/>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BB953265-47B1-DE68-24B0-906D51BD3D4D}"/>
              </a:ext>
            </a:extLst>
          </p:cNvPr>
          <p:cNvSpPr>
            <a:spLocks noGrp="1"/>
          </p:cNvSpPr>
          <p:nvPr>
            <p:ph type="sldNum" sz="quarter" idx="12"/>
          </p:nvPr>
        </p:nvSpPr>
        <p:spPr/>
        <p:txBody>
          <a:bodyPr/>
          <a:lstStyle/>
          <a:p>
            <a:fld id="{9BA15CD2-76D6-4EFE-91D9-7087332E3318}" type="slidenum">
              <a:rPr lang="en-IN" smtClean="0"/>
              <a:pPr/>
              <a:t>18</a:t>
            </a:fld>
            <a:endParaRPr lang="en-IN"/>
          </a:p>
        </p:txBody>
      </p:sp>
      <p:sp>
        <p:nvSpPr>
          <p:cNvPr id="6" name="Title 1">
            <a:extLst>
              <a:ext uri="{FF2B5EF4-FFF2-40B4-BE49-F238E27FC236}">
                <a16:creationId xmlns:a16="http://schemas.microsoft.com/office/drawing/2014/main" id="{0588A536-AEBF-95D5-D801-0B06CB6DE682}"/>
              </a:ext>
            </a:extLst>
          </p:cNvPr>
          <p:cNvSpPr txBox="1">
            <a:spLocks/>
          </p:cNvSpPr>
          <p:nvPr/>
        </p:nvSpPr>
        <p:spPr>
          <a:xfrm>
            <a:off x="1386895" y="156713"/>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a:rPr>
              <a:t>  Tools and Techniques Used - HW</a:t>
            </a:r>
            <a:endParaRPr lang="en-US" sz="4000"/>
          </a:p>
        </p:txBody>
      </p:sp>
      <p:graphicFrame>
        <p:nvGraphicFramePr>
          <p:cNvPr id="10" name="Table 9">
            <a:extLst>
              <a:ext uri="{FF2B5EF4-FFF2-40B4-BE49-F238E27FC236}">
                <a16:creationId xmlns:a16="http://schemas.microsoft.com/office/drawing/2014/main" id="{96DBCDE4-1C25-03E9-D003-CFD63FC23310}"/>
              </a:ext>
            </a:extLst>
          </p:cNvPr>
          <p:cNvGraphicFramePr>
            <a:graphicFrameLocks noGrp="1"/>
          </p:cNvGraphicFramePr>
          <p:nvPr>
            <p:extLst>
              <p:ext uri="{D42A27DB-BD31-4B8C-83A1-F6EECF244321}">
                <p14:modId xmlns:p14="http://schemas.microsoft.com/office/powerpoint/2010/main" val="4020729884"/>
              </p:ext>
            </p:extLst>
          </p:nvPr>
        </p:nvGraphicFramePr>
        <p:xfrm>
          <a:off x="1" y="1327982"/>
          <a:ext cx="12192000" cy="6042000"/>
        </p:xfrm>
        <a:graphic>
          <a:graphicData uri="http://schemas.openxmlformats.org/drawingml/2006/table">
            <a:tbl>
              <a:tblPr firstRow="1" bandRow="1">
                <a:tableStyleId>{5C22544A-7EE6-4342-B048-85BDC9FD1C3A}</a:tableStyleId>
              </a:tblPr>
              <a:tblGrid>
                <a:gridCol w="3914356">
                  <a:extLst>
                    <a:ext uri="{9D8B030D-6E8A-4147-A177-3AD203B41FA5}">
                      <a16:colId xmlns:a16="http://schemas.microsoft.com/office/drawing/2014/main" val="2037219541"/>
                    </a:ext>
                  </a:extLst>
                </a:gridCol>
                <a:gridCol w="4347021">
                  <a:extLst>
                    <a:ext uri="{9D8B030D-6E8A-4147-A177-3AD203B41FA5}">
                      <a16:colId xmlns:a16="http://schemas.microsoft.com/office/drawing/2014/main" val="2222611368"/>
                    </a:ext>
                  </a:extLst>
                </a:gridCol>
                <a:gridCol w="3930623">
                  <a:extLst>
                    <a:ext uri="{9D8B030D-6E8A-4147-A177-3AD203B41FA5}">
                      <a16:colId xmlns:a16="http://schemas.microsoft.com/office/drawing/2014/main" val="3421623135"/>
                    </a:ext>
                  </a:extLst>
                </a:gridCol>
              </a:tblGrid>
              <a:tr h="797760">
                <a:tc>
                  <a:txBody>
                    <a:bodyPr/>
                    <a:lstStyle/>
                    <a:p>
                      <a:pPr algn="ctr"/>
                      <a:r>
                        <a:rPr lang="en-IN"/>
                        <a:t>EQUIPMENT USED </a:t>
                      </a:r>
                    </a:p>
                  </a:txBody>
                  <a:tcPr/>
                </a:tc>
                <a:tc>
                  <a:txBody>
                    <a:bodyPr/>
                    <a:lstStyle/>
                    <a:p>
                      <a:pPr algn="ctr"/>
                      <a:r>
                        <a:rPr lang="en-IN"/>
                        <a:t>OPERATING SPECIFICATIONS</a:t>
                      </a:r>
                    </a:p>
                  </a:txBody>
                  <a:tcPr/>
                </a:tc>
                <a:tc>
                  <a:txBody>
                    <a:bodyPr/>
                    <a:lstStyle/>
                    <a:p>
                      <a:pPr algn="ctr"/>
                      <a:r>
                        <a:rPr lang="en-IN"/>
                        <a:t>REASONS</a:t>
                      </a:r>
                    </a:p>
                  </a:txBody>
                  <a:tcPr/>
                </a:tc>
                <a:extLst>
                  <a:ext uri="{0D108BD9-81ED-4DB2-BD59-A6C34878D82A}">
                    <a16:rowId xmlns:a16="http://schemas.microsoft.com/office/drawing/2014/main" val="2759970721"/>
                  </a:ext>
                </a:extLst>
              </a:tr>
              <a:tr h="1220880">
                <a:tc>
                  <a:txBody>
                    <a:bodyPr/>
                    <a:lstStyle/>
                    <a:p>
                      <a:pPr algn="l"/>
                      <a:r>
                        <a:rPr lang="en-IN"/>
                        <a:t>PEAT CUSHION MOSS</a:t>
                      </a:r>
                    </a:p>
                  </a:txBody>
                  <a:tcPr/>
                </a:tc>
                <a:tc>
                  <a:txBody>
                    <a:bodyPr/>
                    <a:lstStyle/>
                    <a:p>
                      <a:r>
                        <a:rPr lang="en-IN"/>
                        <a:t>Peat moss can change colour due to chlorophyll degradation caused by exposure to certain gas and chemicals.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solidFill>
                            <a:srgbClr val="002060"/>
                          </a:solidFill>
                          <a:latin typeface="+mn-lt"/>
                        </a:rPr>
                        <a:t>Suitable replacement for sphagnum moss and shows the desirable colour change.</a:t>
                      </a:r>
                    </a:p>
                    <a:p>
                      <a:endParaRPr lang="en-IN"/>
                    </a:p>
                  </a:txBody>
                  <a:tcPr/>
                </a:tc>
                <a:extLst>
                  <a:ext uri="{0D108BD9-81ED-4DB2-BD59-A6C34878D82A}">
                    <a16:rowId xmlns:a16="http://schemas.microsoft.com/office/drawing/2014/main" val="3498576498"/>
                  </a:ext>
                </a:extLst>
              </a:tr>
              <a:tr h="11635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ESP-32 DEV MODULE</a:t>
                      </a:r>
                    </a:p>
                    <a:p>
                      <a:endParaRPr lang="en-IN"/>
                    </a:p>
                  </a:txBody>
                  <a:tcPr/>
                </a:tc>
                <a:tc>
                  <a:txBody>
                    <a:bodyPr/>
                    <a:lstStyle/>
                    <a:p>
                      <a:r>
                        <a:rPr lang="en-IN"/>
                        <a:t>Versatile Microcontroller board suitable IOT applications . Features dual-core 32-bit LX6 microprocessor, running at 160-240 MHz, with 520KB of SRAM and 448 KB of ROM</a:t>
                      </a:r>
                    </a:p>
                  </a:txBody>
                  <a:tcPr/>
                </a:tc>
                <a:tc>
                  <a:txBody>
                    <a:bodyPr/>
                    <a:lstStyle/>
                    <a:p>
                      <a:r>
                        <a:rPr lang="en-IN" sz="1800">
                          <a:latin typeface="+mn-lt"/>
                        </a:rPr>
                        <a:t>Core of the system integrating:</a:t>
                      </a:r>
                    </a:p>
                    <a:p>
                      <a:r>
                        <a:rPr lang="en-IN" sz="1800">
                          <a:solidFill>
                            <a:srgbClr val="002060"/>
                          </a:solidFill>
                          <a:latin typeface="+mn-lt"/>
                        </a:rPr>
                        <a:t>Sensor readings</a:t>
                      </a:r>
                    </a:p>
                    <a:p>
                      <a:r>
                        <a:rPr lang="en-IN" sz="1800">
                          <a:solidFill>
                            <a:srgbClr val="002060"/>
                          </a:solidFill>
                          <a:latin typeface="+mn-lt"/>
                        </a:rPr>
                        <a:t>Camera-based moss monitoring.</a:t>
                      </a:r>
                    </a:p>
                    <a:p>
                      <a:r>
                        <a:rPr lang="en-IN" sz="1800">
                          <a:solidFill>
                            <a:srgbClr val="002060"/>
                          </a:solidFill>
                          <a:latin typeface="+mn-lt"/>
                        </a:rPr>
                        <a:t>WIFI for data logging.</a:t>
                      </a:r>
                    </a:p>
                    <a:p>
                      <a:endParaRPr lang="en-IN" sz="1800">
                        <a:latin typeface="+mn-lt"/>
                      </a:endParaRPr>
                    </a:p>
                  </a:txBody>
                  <a:tcPr/>
                </a:tc>
                <a:extLst>
                  <a:ext uri="{0D108BD9-81ED-4DB2-BD59-A6C34878D82A}">
                    <a16:rowId xmlns:a16="http://schemas.microsoft.com/office/drawing/2014/main" val="1491178052"/>
                  </a:ext>
                </a:extLst>
              </a:tr>
              <a:tr h="2347846">
                <a:tc>
                  <a:txBody>
                    <a:bodyPr/>
                    <a:lstStyle/>
                    <a:p>
                      <a:r>
                        <a:rPr lang="en-IN"/>
                        <a:t>ESP-32 WROVER CAM </a:t>
                      </a:r>
                    </a:p>
                    <a:p>
                      <a:r>
                        <a:rPr lang="en-IN"/>
                        <a:t>MODULE</a:t>
                      </a:r>
                    </a:p>
                  </a:txBody>
                  <a:tcPr/>
                </a:tc>
                <a:tc>
                  <a:txBody>
                    <a:bodyPr/>
                    <a:lstStyle/>
                    <a:p>
                      <a:r>
                        <a:rPr lang="en-IN"/>
                        <a:t>Camera:OV2640 for capturing still images.</a:t>
                      </a:r>
                    </a:p>
                    <a:p>
                      <a:r>
                        <a:rPr lang="en-IN"/>
                        <a:t>Microcontroller : In-built ESP-32 chip to handle image processing and wireless communication.</a:t>
                      </a:r>
                    </a:p>
                    <a:p>
                      <a:r>
                        <a:rPr lang="en-IN"/>
                        <a:t>Connectivity: Built-in WIFI and Bluetooth for remote access</a:t>
                      </a:r>
                    </a:p>
                    <a:p>
                      <a:endParaRPr lang="en-IN"/>
                    </a:p>
                    <a:p>
                      <a:endParaRPr lang="en-IN"/>
                    </a:p>
                    <a:p>
                      <a:endParaRPr lang="en-IN"/>
                    </a:p>
                  </a:txBody>
                  <a:tcPr/>
                </a:tc>
                <a:tc>
                  <a:txBody>
                    <a:bodyPr/>
                    <a:lstStyle/>
                    <a:p>
                      <a:r>
                        <a:rPr lang="en-IN"/>
                        <a:t>Used for monitoring the colour changes in the peat moss sample by successfully calibrating with Python OpenCV library for Computer Vision.</a:t>
                      </a:r>
                    </a:p>
                  </a:txBody>
                  <a:tcPr/>
                </a:tc>
                <a:extLst>
                  <a:ext uri="{0D108BD9-81ED-4DB2-BD59-A6C34878D82A}">
                    <a16:rowId xmlns:a16="http://schemas.microsoft.com/office/drawing/2014/main" val="335872150"/>
                  </a:ext>
                </a:extLst>
              </a:tr>
            </a:tbl>
          </a:graphicData>
        </a:graphic>
      </p:graphicFrame>
      <p:pic>
        <p:nvPicPr>
          <p:cNvPr id="12" name="Picture 11" descr="A close up of a circuit board&#10;&#10;AI-generated content may be incorrect.">
            <a:extLst>
              <a:ext uri="{FF2B5EF4-FFF2-40B4-BE49-F238E27FC236}">
                <a16:creationId xmlns:a16="http://schemas.microsoft.com/office/drawing/2014/main" id="{762CF8ED-8DAA-0B8B-1171-2743FE0E04B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2563786" y="3447445"/>
            <a:ext cx="1336384" cy="1309153"/>
          </a:xfrm>
          <a:prstGeom prst="rect">
            <a:avLst/>
          </a:prstGeom>
        </p:spPr>
      </p:pic>
      <p:pic>
        <p:nvPicPr>
          <p:cNvPr id="13" name="Picture 12" descr="A close up of moss&#10;&#10;AI-generated content may be incorrect.">
            <a:extLst>
              <a:ext uri="{FF2B5EF4-FFF2-40B4-BE49-F238E27FC236}">
                <a16:creationId xmlns:a16="http://schemas.microsoft.com/office/drawing/2014/main" id="{57483BF1-BE5F-EA0E-BA61-9580A7F181F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2563786" y="2142933"/>
            <a:ext cx="1357370" cy="1199576"/>
          </a:xfrm>
          <a:prstGeom prst="rect">
            <a:avLst/>
          </a:prstGeom>
        </p:spPr>
      </p:pic>
      <p:pic>
        <p:nvPicPr>
          <p:cNvPr id="14" name="Picture 13" descr="A close up of a camera&#10;&#10;AI-generated content may be incorrect.">
            <a:extLst>
              <a:ext uri="{FF2B5EF4-FFF2-40B4-BE49-F238E27FC236}">
                <a16:creationId xmlns:a16="http://schemas.microsoft.com/office/drawing/2014/main" id="{C2135898-3949-ACEB-46C5-3302621FA1F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563787" y="4844176"/>
            <a:ext cx="1336384" cy="1177029"/>
          </a:xfrm>
          <a:prstGeom prst="rect">
            <a:avLst/>
          </a:prstGeom>
        </p:spPr>
      </p:pic>
    </p:spTree>
    <p:extLst>
      <p:ext uri="{BB962C8B-B14F-4D97-AF65-F5344CB8AC3E}">
        <p14:creationId xmlns:p14="http://schemas.microsoft.com/office/powerpoint/2010/main" val="3336197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6D3A01-95BD-D64C-355E-B32E17FC2B75}"/>
              </a:ext>
            </a:extLst>
          </p:cNvPr>
          <p:cNvSpPr>
            <a:spLocks noGrp="1"/>
          </p:cNvSpPr>
          <p:nvPr>
            <p:ph idx="1"/>
          </p:nvPr>
        </p:nvSpPr>
        <p:spPr/>
        <p:txBody>
          <a:bodyPr vert="horz" lIns="91440" tIns="45720" rIns="91440" bIns="45720" rtlCol="0" anchor="t">
            <a:normAutofit/>
          </a:bodyPr>
          <a:lstStyle/>
          <a:p>
            <a:endParaRPr lang="en-IN" sz="2200">
              <a:latin typeface="Bookman Old Style"/>
            </a:endParaRPr>
          </a:p>
          <a:p>
            <a:endParaRPr lang="en-IN" sz="2200">
              <a:latin typeface="Bookman Old Style"/>
            </a:endParaRPr>
          </a:p>
          <a:p>
            <a:endParaRPr lang="en-IN" sz="2200">
              <a:latin typeface="Bookman Old Style"/>
            </a:endParaRPr>
          </a:p>
          <a:p>
            <a:endParaRPr lang="en-IN" sz="2200">
              <a:latin typeface="Bookman Old Style"/>
            </a:endParaRPr>
          </a:p>
          <a:p>
            <a:endParaRPr lang="en-IN" sz="2200">
              <a:latin typeface="Bookman Old Style"/>
            </a:endParaRPr>
          </a:p>
        </p:txBody>
      </p:sp>
      <p:sp>
        <p:nvSpPr>
          <p:cNvPr id="3" name="Date Placeholder 2">
            <a:extLst>
              <a:ext uri="{FF2B5EF4-FFF2-40B4-BE49-F238E27FC236}">
                <a16:creationId xmlns:a16="http://schemas.microsoft.com/office/drawing/2014/main" id="{65E25ECF-C5B5-0735-C3CC-F892CEB46479}"/>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F704F98F-5404-6561-B691-B7D18B7CF9A3}"/>
              </a:ext>
            </a:extLst>
          </p:cNvPr>
          <p:cNvSpPr>
            <a:spLocks noGrp="1"/>
          </p:cNvSpPr>
          <p:nvPr>
            <p:ph type="sldNum" sz="quarter" idx="12"/>
          </p:nvPr>
        </p:nvSpPr>
        <p:spPr/>
        <p:txBody>
          <a:bodyPr/>
          <a:lstStyle/>
          <a:p>
            <a:fld id="{9BA15CD2-76D6-4EFE-91D9-7087332E3318}" type="slidenum">
              <a:rPr lang="en-IN" smtClean="0"/>
              <a:pPr/>
              <a:t>19</a:t>
            </a:fld>
            <a:endParaRPr lang="en-IN"/>
          </a:p>
        </p:txBody>
      </p:sp>
      <p:sp>
        <p:nvSpPr>
          <p:cNvPr id="14" name="Title 1">
            <a:extLst>
              <a:ext uri="{FF2B5EF4-FFF2-40B4-BE49-F238E27FC236}">
                <a16:creationId xmlns:a16="http://schemas.microsoft.com/office/drawing/2014/main" id="{7D342229-09FC-9A58-1F4F-77FBFD7C9DA4}"/>
              </a:ext>
            </a:extLst>
          </p:cNvPr>
          <p:cNvSpPr txBox="1">
            <a:spLocks/>
          </p:cNvSpPr>
          <p:nvPr/>
        </p:nvSpPr>
        <p:spPr>
          <a:xfrm>
            <a:off x="1938566" y="44931"/>
            <a:ext cx="1046275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a:rPr>
              <a:t>Tools and Techniques Used HW – </a:t>
            </a:r>
            <a:r>
              <a:rPr lang="en-IN" sz="2400">
                <a:latin typeface="Bookman Old Style"/>
              </a:rPr>
              <a:t>Cont</a:t>
            </a:r>
            <a:r>
              <a:rPr lang="en-IN" sz="4000">
                <a:latin typeface="Bookman Old Style"/>
              </a:rPr>
              <a:t>.</a:t>
            </a:r>
            <a:endParaRPr lang="en-US" sz="4000"/>
          </a:p>
        </p:txBody>
      </p:sp>
      <p:graphicFrame>
        <p:nvGraphicFramePr>
          <p:cNvPr id="5" name="Table 4">
            <a:extLst>
              <a:ext uri="{FF2B5EF4-FFF2-40B4-BE49-F238E27FC236}">
                <a16:creationId xmlns:a16="http://schemas.microsoft.com/office/drawing/2014/main" id="{EA20F8A2-A2A9-B0B0-DE82-BA9DD127E425}"/>
              </a:ext>
            </a:extLst>
          </p:cNvPr>
          <p:cNvGraphicFramePr>
            <a:graphicFrameLocks noGrp="1"/>
          </p:cNvGraphicFramePr>
          <p:nvPr>
            <p:extLst>
              <p:ext uri="{D42A27DB-BD31-4B8C-83A1-F6EECF244321}">
                <p14:modId xmlns:p14="http://schemas.microsoft.com/office/powerpoint/2010/main" val="541977554"/>
              </p:ext>
            </p:extLst>
          </p:nvPr>
        </p:nvGraphicFramePr>
        <p:xfrm>
          <a:off x="0" y="969454"/>
          <a:ext cx="12192000" cy="6158484"/>
        </p:xfrm>
        <a:graphic>
          <a:graphicData uri="http://schemas.openxmlformats.org/drawingml/2006/table">
            <a:tbl>
              <a:tblPr firstRow="1" bandRow="1">
                <a:tableStyleId>{5C22544A-7EE6-4342-B048-85BDC9FD1C3A}</a:tableStyleId>
              </a:tblPr>
              <a:tblGrid>
                <a:gridCol w="4472848">
                  <a:extLst>
                    <a:ext uri="{9D8B030D-6E8A-4147-A177-3AD203B41FA5}">
                      <a16:colId xmlns:a16="http://schemas.microsoft.com/office/drawing/2014/main" val="1288811031"/>
                    </a:ext>
                  </a:extLst>
                </a:gridCol>
                <a:gridCol w="3459297">
                  <a:extLst>
                    <a:ext uri="{9D8B030D-6E8A-4147-A177-3AD203B41FA5}">
                      <a16:colId xmlns:a16="http://schemas.microsoft.com/office/drawing/2014/main" val="3104770036"/>
                    </a:ext>
                  </a:extLst>
                </a:gridCol>
                <a:gridCol w="4259855">
                  <a:extLst>
                    <a:ext uri="{9D8B030D-6E8A-4147-A177-3AD203B41FA5}">
                      <a16:colId xmlns:a16="http://schemas.microsoft.com/office/drawing/2014/main" val="1831315373"/>
                    </a:ext>
                  </a:extLst>
                </a:gridCol>
              </a:tblGrid>
              <a:tr h="861776">
                <a:tc>
                  <a:txBody>
                    <a:bodyPr/>
                    <a:lstStyle/>
                    <a:p>
                      <a:pPr algn="ctr"/>
                      <a:r>
                        <a:rPr lang="en-IN"/>
                        <a:t>EQUIPMENT NAME</a:t>
                      </a:r>
                    </a:p>
                  </a:txBody>
                  <a:tcPr/>
                </a:tc>
                <a:tc>
                  <a:txBody>
                    <a:bodyPr/>
                    <a:lstStyle/>
                    <a:p>
                      <a:pPr algn="ctr"/>
                      <a:r>
                        <a:rPr lang="en-IN"/>
                        <a:t>OPERATING VOLTAGE AND RANGE</a:t>
                      </a:r>
                    </a:p>
                  </a:txBody>
                  <a:tcPr/>
                </a:tc>
                <a:tc>
                  <a:txBody>
                    <a:bodyPr/>
                    <a:lstStyle/>
                    <a:p>
                      <a:pPr algn="ctr"/>
                      <a:r>
                        <a:rPr lang="en-IN"/>
                        <a:t>REASON</a:t>
                      </a:r>
                    </a:p>
                  </a:txBody>
                  <a:tcPr/>
                </a:tc>
                <a:extLst>
                  <a:ext uri="{0D108BD9-81ED-4DB2-BD59-A6C34878D82A}">
                    <a16:rowId xmlns:a16="http://schemas.microsoft.com/office/drawing/2014/main" val="8735421"/>
                  </a:ext>
                </a:extLst>
              </a:tr>
              <a:tr h="921396">
                <a:tc>
                  <a:txBody>
                    <a:bodyPr/>
                    <a:lstStyle/>
                    <a:p>
                      <a:pPr algn="l"/>
                      <a:r>
                        <a:rPr lang="en-IN"/>
                        <a:t>KY-038(SOUND SENSOR)</a:t>
                      </a:r>
                    </a:p>
                  </a:txBody>
                  <a:tcPr/>
                </a:tc>
                <a:tc>
                  <a:txBody>
                    <a:bodyPr/>
                    <a:lstStyle/>
                    <a:p>
                      <a:r>
                        <a:rPr lang="en-IN"/>
                        <a:t>Operating Voltage:3.3V</a:t>
                      </a:r>
                    </a:p>
                    <a:p>
                      <a:r>
                        <a:rPr lang="en-IN"/>
                        <a:t>Range:0-4095 ADC</a:t>
                      </a:r>
                    </a:p>
                  </a:txBody>
                  <a:tcPr/>
                </a:tc>
                <a:tc>
                  <a:txBody>
                    <a:bodyPr/>
                    <a:lstStyle/>
                    <a:p>
                      <a:r>
                        <a:rPr lang="en-IN" sz="1800">
                          <a:latin typeface="+mn-lt"/>
                        </a:rPr>
                        <a:t>Detects hissing or unusual leak sounds. Due to high sensitivity of the sensor pad it works well for early leak warnings.</a:t>
                      </a:r>
                      <a:endParaRPr lang="en-IN">
                        <a:latin typeface="+mn-lt"/>
                      </a:endParaRPr>
                    </a:p>
                  </a:txBody>
                  <a:tcPr/>
                </a:tc>
                <a:extLst>
                  <a:ext uri="{0D108BD9-81ED-4DB2-BD59-A6C34878D82A}">
                    <a16:rowId xmlns:a16="http://schemas.microsoft.com/office/drawing/2014/main" val="2462851134"/>
                  </a:ext>
                </a:extLst>
              </a:tr>
              <a:tr h="861776">
                <a:tc>
                  <a:txBody>
                    <a:bodyPr/>
                    <a:lstStyle/>
                    <a:p>
                      <a:pPr algn="l"/>
                      <a:r>
                        <a:rPr lang="en-IN"/>
                        <a:t>LM-35(TEMPERATURE SENSOR)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Operating Voltage:3.3V</a:t>
                      </a:r>
                    </a:p>
                    <a:p>
                      <a:r>
                        <a:rPr lang="en-IN"/>
                        <a:t>Range:</a:t>
                      </a:r>
                      <a:r>
                        <a:rPr lang="en-IN" sz="1800">
                          <a:latin typeface="Bookman Old Style"/>
                        </a:rPr>
                        <a:t>-</a:t>
                      </a:r>
                      <a:r>
                        <a:rPr lang="en-IN" sz="1800">
                          <a:latin typeface="+mn-lt"/>
                        </a:rPr>
                        <a:t>55°C to +150°C</a:t>
                      </a:r>
                      <a:endParaRPr lang="en-IN">
                        <a:latin typeface="+mn-lt"/>
                      </a:endParaRPr>
                    </a:p>
                  </a:txBody>
                  <a:tcPr/>
                </a:tc>
                <a:tc>
                  <a:txBody>
                    <a:bodyPr/>
                    <a:lstStyle/>
                    <a:p>
                      <a:r>
                        <a:rPr lang="en-IN" sz="1800">
                          <a:latin typeface="+mn-lt"/>
                        </a:rPr>
                        <a:t>Used for monitoring the temperature of the moss.</a:t>
                      </a:r>
                      <a:endParaRPr lang="en-IN">
                        <a:latin typeface="+mn-lt"/>
                      </a:endParaRPr>
                    </a:p>
                  </a:txBody>
                  <a:tcPr/>
                </a:tc>
                <a:extLst>
                  <a:ext uri="{0D108BD9-81ED-4DB2-BD59-A6C34878D82A}">
                    <a16:rowId xmlns:a16="http://schemas.microsoft.com/office/drawing/2014/main" val="4089356649"/>
                  </a:ext>
                </a:extLst>
              </a:tr>
              <a:tr h="861776">
                <a:tc>
                  <a:txBody>
                    <a:bodyPr/>
                    <a:lstStyle/>
                    <a:p>
                      <a:pPr algn="l"/>
                      <a:r>
                        <a:rPr lang="en-IN"/>
                        <a:t>DHT-22(TEMPERATURE SNF</a:t>
                      </a:r>
                    </a:p>
                    <a:p>
                      <a:pPr algn="l"/>
                      <a:r>
                        <a:rPr lang="en-IN"/>
                        <a:t> HUMIDITY SENSOR)</a:t>
                      </a:r>
                    </a:p>
                  </a:txBody>
                  <a:tcPr/>
                </a:tc>
                <a:tc>
                  <a:txBody>
                    <a:bodyPr/>
                    <a:lstStyle/>
                    <a:p>
                      <a:pPr marL="0" indent="0">
                        <a:buNone/>
                      </a:pPr>
                      <a:r>
                        <a:rPr lang="en-IN" sz="1800">
                          <a:latin typeface="+mn-lt"/>
                        </a:rPr>
                        <a:t>Operating Voltage:3.3V, </a:t>
                      </a:r>
                    </a:p>
                    <a:p>
                      <a:pPr marL="0" indent="0">
                        <a:buNone/>
                      </a:pPr>
                      <a:r>
                        <a:rPr lang="en-IN" sz="1800">
                          <a:latin typeface="+mn-lt"/>
                        </a:rPr>
                        <a:t>Temp. Range:-40°C to +80°C,  Humidity Range: 0% to 100% RH</a:t>
                      </a:r>
                      <a:endParaRPr lang="en-IN">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latin typeface="+mn-lt"/>
                        </a:rPr>
                        <a:t>Provides real-time temperature and humidity data to monitor environmental conditions influencing moss response.</a:t>
                      </a:r>
                    </a:p>
                    <a:p>
                      <a:endParaRPr lang="en-IN"/>
                    </a:p>
                  </a:txBody>
                  <a:tcPr/>
                </a:tc>
                <a:extLst>
                  <a:ext uri="{0D108BD9-81ED-4DB2-BD59-A6C34878D82A}">
                    <a16:rowId xmlns:a16="http://schemas.microsoft.com/office/drawing/2014/main" val="4157500790"/>
                  </a:ext>
                </a:extLst>
              </a:tr>
              <a:tr h="861776">
                <a:tc>
                  <a:txBody>
                    <a:bodyPr/>
                    <a:lstStyle/>
                    <a:p>
                      <a:pPr algn="l"/>
                      <a:r>
                        <a:rPr lang="en-IN"/>
                        <a:t>BMP-180(PRESSURE SENSOR)</a:t>
                      </a:r>
                    </a:p>
                  </a:txBody>
                  <a:tcPr/>
                </a:tc>
                <a:tc>
                  <a:txBody>
                    <a:bodyPr/>
                    <a:lstStyle/>
                    <a:p>
                      <a:r>
                        <a:rPr lang="en-IN"/>
                        <a:t>Operating Voltage:3.3V</a:t>
                      </a:r>
                    </a:p>
                    <a:p>
                      <a:r>
                        <a:rPr lang="en-IN"/>
                        <a:t>Range:30 to 110 kPa</a:t>
                      </a:r>
                    </a:p>
                  </a:txBody>
                  <a:tcPr/>
                </a:tc>
                <a:tc>
                  <a:txBody>
                    <a:bodyPr/>
                    <a:lstStyle/>
                    <a:p>
                      <a:r>
                        <a:rPr lang="en-IN"/>
                        <a:t>Measures the variation in pressure buildup when there is a case of gas leak.</a:t>
                      </a:r>
                    </a:p>
                  </a:txBody>
                  <a:tcPr/>
                </a:tc>
                <a:extLst>
                  <a:ext uri="{0D108BD9-81ED-4DB2-BD59-A6C34878D82A}">
                    <a16:rowId xmlns:a16="http://schemas.microsoft.com/office/drawing/2014/main" val="2185909002"/>
                  </a:ext>
                </a:extLst>
              </a:tr>
              <a:tr h="861776">
                <a:tc>
                  <a:txBody>
                    <a:bodyPr/>
                    <a:lstStyle/>
                    <a:p>
                      <a:pPr algn="l"/>
                      <a:r>
                        <a:rPr lang="en-IN"/>
                        <a:t>HUMIDIFIER</a:t>
                      </a:r>
                    </a:p>
                  </a:txBody>
                  <a:tcPr/>
                </a:tc>
                <a:tc>
                  <a:txBody>
                    <a:bodyPr/>
                    <a:lstStyle/>
                    <a:p>
                      <a:pPr marL="0" indent="0">
                        <a:buNone/>
                      </a:pPr>
                      <a:r>
                        <a:rPr lang="en-IN" sz="1800">
                          <a:latin typeface="+mn-lt"/>
                        </a:rPr>
                        <a:t>Operating Voltage: 5V, </a:t>
                      </a:r>
                    </a:p>
                    <a:p>
                      <a:pPr marL="0" indent="0">
                        <a:buNone/>
                      </a:pPr>
                      <a:r>
                        <a:rPr lang="en-IN" sz="1800">
                          <a:latin typeface="+mn-lt"/>
                        </a:rPr>
                        <a:t>Oscillating frequency: 1.7Mhz </a:t>
                      </a:r>
                    </a:p>
                    <a:p>
                      <a:pPr marL="0" indent="0">
                        <a:buNone/>
                      </a:pPr>
                      <a:endParaRPr lang="en-IN" sz="1800">
                        <a:latin typeface="+mn-lt"/>
                      </a:endParaRPr>
                    </a:p>
                    <a:p>
                      <a:endParaRPr lang="en-IN" sz="1800">
                        <a:latin typeface="Bookman Old Style"/>
                      </a:endParaRPr>
                    </a:p>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latin typeface="+mn-lt"/>
                        </a:rPr>
                        <a:t>Used to produce vapours of different chemicals and water, simulating leak conditions while keeping the moss's condition healthy</a:t>
                      </a:r>
                    </a:p>
                    <a:p>
                      <a:endParaRPr lang="en-IN"/>
                    </a:p>
                  </a:txBody>
                  <a:tcPr/>
                </a:tc>
                <a:extLst>
                  <a:ext uri="{0D108BD9-81ED-4DB2-BD59-A6C34878D82A}">
                    <a16:rowId xmlns:a16="http://schemas.microsoft.com/office/drawing/2014/main" val="4285796652"/>
                  </a:ext>
                </a:extLst>
              </a:tr>
            </a:tbl>
          </a:graphicData>
        </a:graphic>
      </p:graphicFrame>
      <p:pic>
        <p:nvPicPr>
          <p:cNvPr id="8" name="Picture 7" descr="A red and black electronic device&#10;&#10;AI-generated content may be incorrect.">
            <a:extLst>
              <a:ext uri="{FF2B5EF4-FFF2-40B4-BE49-F238E27FC236}">
                <a16:creationId xmlns:a16="http://schemas.microsoft.com/office/drawing/2014/main" id="{F1931BE1-61C9-22F3-47F0-CF570336D903}"/>
              </a:ext>
            </a:extLst>
          </p:cNvPr>
          <p:cNvPicPr>
            <a:picLocks noChangeAspect="1"/>
          </p:cNvPicPr>
          <p:nvPr/>
        </p:nvPicPr>
        <p:blipFill>
          <a:blip r:embed="rId2"/>
          <a:stretch>
            <a:fillRect/>
          </a:stretch>
        </p:blipFill>
        <p:spPr>
          <a:xfrm>
            <a:off x="3095726" y="1808855"/>
            <a:ext cx="1366747" cy="914994"/>
          </a:xfrm>
          <a:prstGeom prst="rect">
            <a:avLst/>
          </a:prstGeom>
        </p:spPr>
      </p:pic>
      <p:pic>
        <p:nvPicPr>
          <p:cNvPr id="9" name="Picture 8" descr="A close-up of a transistor&#10;&#10;AI-generated content may be incorrect.">
            <a:extLst>
              <a:ext uri="{FF2B5EF4-FFF2-40B4-BE49-F238E27FC236}">
                <a16:creationId xmlns:a16="http://schemas.microsoft.com/office/drawing/2014/main" id="{E77F1507-B355-2C02-8570-B2C2E372BC87}"/>
              </a:ext>
            </a:extLst>
          </p:cNvPr>
          <p:cNvPicPr>
            <a:picLocks noChangeAspect="1"/>
          </p:cNvPicPr>
          <p:nvPr/>
        </p:nvPicPr>
        <p:blipFill>
          <a:blip r:embed="rId3"/>
          <a:stretch>
            <a:fillRect/>
          </a:stretch>
        </p:blipFill>
        <p:spPr>
          <a:xfrm>
            <a:off x="3095726" y="2775801"/>
            <a:ext cx="1366747" cy="895728"/>
          </a:xfrm>
          <a:prstGeom prst="rect">
            <a:avLst/>
          </a:prstGeom>
        </p:spPr>
      </p:pic>
      <p:pic>
        <p:nvPicPr>
          <p:cNvPr id="10" name="Picture 9" descr="A white and black electronic device&#10;&#10;AI-generated content may be incorrect.">
            <a:extLst>
              <a:ext uri="{FF2B5EF4-FFF2-40B4-BE49-F238E27FC236}">
                <a16:creationId xmlns:a16="http://schemas.microsoft.com/office/drawing/2014/main" id="{19BF8000-909A-E90B-2730-27246E3882D3}"/>
              </a:ext>
            </a:extLst>
          </p:cNvPr>
          <p:cNvPicPr>
            <a:picLocks noChangeAspect="1"/>
          </p:cNvPicPr>
          <p:nvPr/>
        </p:nvPicPr>
        <p:blipFill>
          <a:blip r:embed="rId4"/>
          <a:stretch>
            <a:fillRect/>
          </a:stretch>
        </p:blipFill>
        <p:spPr>
          <a:xfrm>
            <a:off x="3039251" y="3719638"/>
            <a:ext cx="1440909" cy="1020147"/>
          </a:xfrm>
          <a:prstGeom prst="rect">
            <a:avLst/>
          </a:prstGeom>
        </p:spPr>
      </p:pic>
      <p:pic>
        <p:nvPicPr>
          <p:cNvPr id="11" name="Picture 6" descr="BMP180 Pressure Sensor Module buy online at Low Price in India ...">
            <a:extLst>
              <a:ext uri="{FF2B5EF4-FFF2-40B4-BE49-F238E27FC236}">
                <a16:creationId xmlns:a16="http://schemas.microsoft.com/office/drawing/2014/main" id="{12BA1D71-1776-0E83-2300-5BCFDC9A6F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5726" y="4777915"/>
            <a:ext cx="1310272" cy="8587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18F56A6-D604-96F1-E4E7-81CB19734810}"/>
              </a:ext>
            </a:extLst>
          </p:cNvPr>
          <p:cNvPicPr>
            <a:picLocks noChangeAspect="1"/>
          </p:cNvPicPr>
          <p:nvPr/>
        </p:nvPicPr>
        <p:blipFill>
          <a:blip r:embed="rId6"/>
          <a:stretch>
            <a:fillRect/>
          </a:stretch>
        </p:blipFill>
        <p:spPr>
          <a:xfrm>
            <a:off x="2609718" y="5721753"/>
            <a:ext cx="1852755" cy="1368055"/>
          </a:xfrm>
          <a:prstGeom prst="rect">
            <a:avLst/>
          </a:prstGeom>
        </p:spPr>
      </p:pic>
    </p:spTree>
    <p:extLst>
      <p:ext uri="{BB962C8B-B14F-4D97-AF65-F5344CB8AC3E}">
        <p14:creationId xmlns:p14="http://schemas.microsoft.com/office/powerpoint/2010/main" val="1880268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889F6E-2644-470A-09AE-09617FF74D5A}"/>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C7811D0B-A497-CCEB-18F3-DF0DC6D1628D}"/>
              </a:ext>
            </a:extLst>
          </p:cNvPr>
          <p:cNvSpPr>
            <a:spLocks noGrp="1"/>
          </p:cNvSpPr>
          <p:nvPr>
            <p:ph type="sldNum" sz="quarter" idx="12"/>
          </p:nvPr>
        </p:nvSpPr>
        <p:spPr>
          <a:xfrm>
            <a:off x="9285032" y="6325118"/>
            <a:ext cx="2743200" cy="365125"/>
          </a:xfrm>
        </p:spPr>
        <p:txBody>
          <a:bodyPr/>
          <a:lstStyle/>
          <a:p>
            <a:fld id="{9BA15CD2-76D6-4EFE-91D9-7087332E3318}" type="slidenum">
              <a:rPr lang="en-IN" smtClean="0"/>
              <a:pPr/>
              <a:t>2</a:t>
            </a:fld>
            <a:endParaRPr lang="en-IN"/>
          </a:p>
        </p:txBody>
      </p:sp>
      <p:sp>
        <p:nvSpPr>
          <p:cNvPr id="6" name="Title 1">
            <a:extLst>
              <a:ext uri="{FF2B5EF4-FFF2-40B4-BE49-F238E27FC236}">
                <a16:creationId xmlns:a16="http://schemas.microsoft.com/office/drawing/2014/main" id="{77D65D47-7027-ADE3-D340-A4D5404FDE4B}"/>
              </a:ext>
            </a:extLst>
          </p:cNvPr>
          <p:cNvSpPr txBox="1">
            <a:spLocks/>
          </p:cNvSpPr>
          <p:nvPr/>
        </p:nvSpPr>
        <p:spPr>
          <a:xfrm>
            <a:off x="2482518" y="-58213"/>
            <a:ext cx="9535245" cy="824653"/>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3200">
                <a:latin typeface="Bookman Old Style"/>
              </a:rPr>
              <a:t>DEEP GAZE</a:t>
            </a:r>
            <a:endParaRPr lang="en-IN" sz="3200"/>
          </a:p>
        </p:txBody>
      </p:sp>
      <p:sp>
        <p:nvSpPr>
          <p:cNvPr id="5" name="TextBox 4">
            <a:extLst>
              <a:ext uri="{FF2B5EF4-FFF2-40B4-BE49-F238E27FC236}">
                <a16:creationId xmlns:a16="http://schemas.microsoft.com/office/drawing/2014/main" id="{3E646A01-8D95-8273-95B2-BBEE2A8614BD}"/>
              </a:ext>
            </a:extLst>
          </p:cNvPr>
          <p:cNvSpPr txBox="1"/>
          <p:nvPr/>
        </p:nvSpPr>
        <p:spPr>
          <a:xfrm>
            <a:off x="8468166" y="6069028"/>
            <a:ext cx="2093843" cy="307777"/>
          </a:xfrm>
          <a:prstGeom prst="rect">
            <a:avLst/>
          </a:prstGeom>
          <a:noFill/>
        </p:spPr>
        <p:txBody>
          <a:bodyPr wrap="square" lIns="91440" tIns="45720" rIns="91440" bIns="45720" anchor="t">
            <a:spAutoFit/>
          </a:bodyPr>
          <a:lstStyle/>
          <a:p>
            <a:r>
              <a:rPr lang="en-IN" sz="1400">
                <a:latin typeface="Arial"/>
                <a:cs typeface="Arial"/>
              </a:rPr>
              <a:t>MAHAK MITTAL</a:t>
            </a:r>
          </a:p>
        </p:txBody>
      </p:sp>
      <p:sp>
        <p:nvSpPr>
          <p:cNvPr id="15" name="TextBox 14">
            <a:extLst>
              <a:ext uri="{FF2B5EF4-FFF2-40B4-BE49-F238E27FC236}">
                <a16:creationId xmlns:a16="http://schemas.microsoft.com/office/drawing/2014/main" id="{905788F0-B345-1014-780F-0AEE64FE910E}"/>
              </a:ext>
            </a:extLst>
          </p:cNvPr>
          <p:cNvSpPr txBox="1"/>
          <p:nvPr/>
        </p:nvSpPr>
        <p:spPr>
          <a:xfrm>
            <a:off x="5176676" y="3181394"/>
            <a:ext cx="6094324" cy="338554"/>
          </a:xfrm>
          <a:prstGeom prst="rect">
            <a:avLst/>
          </a:prstGeom>
          <a:noFill/>
        </p:spPr>
        <p:txBody>
          <a:bodyPr wrap="square" lIns="91440" tIns="45720" rIns="91440" bIns="45720" anchor="t">
            <a:spAutoFit/>
          </a:bodyPr>
          <a:lstStyle/>
          <a:p>
            <a:r>
              <a:rPr lang="en-IN" sz="1600">
                <a:ea typeface="Calibri"/>
                <a:cs typeface="Calibri"/>
              </a:rPr>
              <a:t>AARUSH GARG</a:t>
            </a:r>
          </a:p>
        </p:txBody>
      </p:sp>
      <p:sp>
        <p:nvSpPr>
          <p:cNvPr id="19" name="TextBox 18">
            <a:extLst>
              <a:ext uri="{FF2B5EF4-FFF2-40B4-BE49-F238E27FC236}">
                <a16:creationId xmlns:a16="http://schemas.microsoft.com/office/drawing/2014/main" id="{8924FC1A-082D-C28B-38C4-BA4E2E96C75A}"/>
              </a:ext>
            </a:extLst>
          </p:cNvPr>
          <p:cNvSpPr txBox="1"/>
          <p:nvPr/>
        </p:nvSpPr>
        <p:spPr>
          <a:xfrm>
            <a:off x="8498741" y="3213539"/>
            <a:ext cx="6581670" cy="338554"/>
          </a:xfrm>
          <a:prstGeom prst="rect">
            <a:avLst/>
          </a:prstGeom>
          <a:noFill/>
        </p:spPr>
        <p:txBody>
          <a:bodyPr wrap="square" lIns="91440" tIns="45720" rIns="91440" bIns="45720" anchor="t">
            <a:spAutoFit/>
          </a:bodyPr>
          <a:lstStyle/>
          <a:p>
            <a:r>
              <a:rPr lang="en-IN" sz="1600">
                <a:ea typeface="Calibri"/>
                <a:cs typeface="Calibri"/>
              </a:rPr>
              <a:t>GAURAV KUMAR</a:t>
            </a:r>
          </a:p>
        </p:txBody>
      </p:sp>
      <p:sp>
        <p:nvSpPr>
          <p:cNvPr id="22" name="TextBox 21">
            <a:extLst>
              <a:ext uri="{FF2B5EF4-FFF2-40B4-BE49-F238E27FC236}">
                <a16:creationId xmlns:a16="http://schemas.microsoft.com/office/drawing/2014/main" id="{46CFC074-4CA5-32E3-A09F-38A1E1753F44}"/>
              </a:ext>
            </a:extLst>
          </p:cNvPr>
          <p:cNvSpPr txBox="1"/>
          <p:nvPr/>
        </p:nvSpPr>
        <p:spPr>
          <a:xfrm>
            <a:off x="5192958" y="6044731"/>
            <a:ext cx="9206300" cy="338554"/>
          </a:xfrm>
          <a:prstGeom prst="rect">
            <a:avLst/>
          </a:prstGeom>
          <a:noFill/>
        </p:spPr>
        <p:txBody>
          <a:bodyPr wrap="square" lIns="91440" tIns="45720" rIns="91440" bIns="45720" anchor="t">
            <a:spAutoFit/>
          </a:bodyPr>
          <a:lstStyle/>
          <a:p>
            <a:r>
              <a:rPr lang="en-IN" sz="1600">
                <a:ea typeface="Calibri"/>
                <a:cs typeface="Calibri"/>
              </a:rPr>
              <a:t>KASVI GUPTA</a:t>
            </a:r>
          </a:p>
        </p:txBody>
      </p:sp>
      <p:pic>
        <p:nvPicPr>
          <p:cNvPr id="2" name="Picture 1" descr="A person with dark hair wearing a brown and white dress&#10;&#10;AI-generated content may be incorrect.">
            <a:extLst>
              <a:ext uri="{FF2B5EF4-FFF2-40B4-BE49-F238E27FC236}">
                <a16:creationId xmlns:a16="http://schemas.microsoft.com/office/drawing/2014/main" id="{18DF7ACF-762A-525C-3630-6A6331074DE7}"/>
              </a:ext>
            </a:extLst>
          </p:cNvPr>
          <p:cNvPicPr>
            <a:picLocks noChangeAspect="1"/>
          </p:cNvPicPr>
          <p:nvPr/>
        </p:nvPicPr>
        <p:blipFill>
          <a:blip r:embed="rId3"/>
          <a:stretch>
            <a:fillRect/>
          </a:stretch>
        </p:blipFill>
        <p:spPr>
          <a:xfrm>
            <a:off x="770696" y="1998179"/>
            <a:ext cx="2677216" cy="2861642"/>
          </a:xfrm>
          <a:prstGeom prst="rect">
            <a:avLst/>
          </a:prstGeom>
        </p:spPr>
      </p:pic>
      <p:sp>
        <p:nvSpPr>
          <p:cNvPr id="9" name="TextBox 8">
            <a:extLst>
              <a:ext uri="{FF2B5EF4-FFF2-40B4-BE49-F238E27FC236}">
                <a16:creationId xmlns:a16="http://schemas.microsoft.com/office/drawing/2014/main" id="{26C907FA-58C9-D16A-911F-A4EAB80869B6}"/>
              </a:ext>
            </a:extLst>
          </p:cNvPr>
          <p:cNvSpPr txBox="1"/>
          <p:nvPr/>
        </p:nvSpPr>
        <p:spPr>
          <a:xfrm>
            <a:off x="185531" y="4923183"/>
            <a:ext cx="384754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C00000"/>
                </a:solidFill>
                <a:latin typeface="Bookman Old Style"/>
              </a:rPr>
              <a:t>Prof Manasa M </a:t>
            </a:r>
          </a:p>
          <a:p>
            <a:pPr algn="ctr"/>
            <a:r>
              <a:rPr lang="en-US" sz="2000" b="1">
                <a:solidFill>
                  <a:srgbClr val="C00000"/>
                </a:solidFill>
                <a:latin typeface="Bookman Old Style"/>
              </a:rPr>
              <a:t>Assistant Professor</a:t>
            </a:r>
          </a:p>
          <a:p>
            <a:pPr algn="ctr"/>
            <a:r>
              <a:rPr lang="en-US" sz="2000" b="1">
                <a:solidFill>
                  <a:srgbClr val="C00000"/>
                </a:solidFill>
                <a:latin typeface="Bookman Old Style"/>
              </a:rPr>
              <a:t>AIML</a:t>
            </a:r>
          </a:p>
        </p:txBody>
      </p:sp>
      <p:pic>
        <p:nvPicPr>
          <p:cNvPr id="10" name="Picture 9" descr="A person wearing glasses and a white shirt&#10;&#10;AI-generated content may be incorrect.">
            <a:extLst>
              <a:ext uri="{FF2B5EF4-FFF2-40B4-BE49-F238E27FC236}">
                <a16:creationId xmlns:a16="http://schemas.microsoft.com/office/drawing/2014/main" id="{FC67BB44-271D-0059-32D6-6CDC7BB0B5CA}"/>
              </a:ext>
            </a:extLst>
          </p:cNvPr>
          <p:cNvPicPr>
            <a:picLocks noChangeAspect="1"/>
          </p:cNvPicPr>
          <p:nvPr/>
        </p:nvPicPr>
        <p:blipFill>
          <a:blip r:embed="rId4"/>
          <a:stretch>
            <a:fillRect/>
          </a:stretch>
        </p:blipFill>
        <p:spPr>
          <a:xfrm>
            <a:off x="5273675" y="807485"/>
            <a:ext cx="2152650" cy="2371725"/>
          </a:xfrm>
          <a:prstGeom prst="rect">
            <a:avLst/>
          </a:prstGeom>
        </p:spPr>
      </p:pic>
      <p:pic>
        <p:nvPicPr>
          <p:cNvPr id="11" name="Picture 10" descr="A person wearing glasses and smiling&#10;&#10;AI-generated content may be incorrect.">
            <a:extLst>
              <a:ext uri="{FF2B5EF4-FFF2-40B4-BE49-F238E27FC236}">
                <a16:creationId xmlns:a16="http://schemas.microsoft.com/office/drawing/2014/main" id="{B428F220-F498-EA44-F731-A6394381C36C}"/>
              </a:ext>
            </a:extLst>
          </p:cNvPr>
          <p:cNvPicPr>
            <a:picLocks noChangeAspect="1"/>
          </p:cNvPicPr>
          <p:nvPr/>
        </p:nvPicPr>
        <p:blipFill>
          <a:blip r:embed="rId5"/>
          <a:stretch>
            <a:fillRect/>
          </a:stretch>
        </p:blipFill>
        <p:spPr>
          <a:xfrm>
            <a:off x="8503133" y="917921"/>
            <a:ext cx="2021647" cy="2250245"/>
          </a:xfrm>
          <a:prstGeom prst="rect">
            <a:avLst/>
          </a:prstGeom>
        </p:spPr>
      </p:pic>
      <p:pic>
        <p:nvPicPr>
          <p:cNvPr id="12" name="Picture 11" descr="A person in a red dress&#10;&#10;AI-generated content may be incorrect.">
            <a:extLst>
              <a:ext uri="{FF2B5EF4-FFF2-40B4-BE49-F238E27FC236}">
                <a16:creationId xmlns:a16="http://schemas.microsoft.com/office/drawing/2014/main" id="{EFBFB470-81C5-7E25-6C82-D04FB181CC84}"/>
              </a:ext>
            </a:extLst>
          </p:cNvPr>
          <p:cNvPicPr>
            <a:picLocks noChangeAspect="1"/>
          </p:cNvPicPr>
          <p:nvPr/>
        </p:nvPicPr>
        <p:blipFill>
          <a:blip r:embed="rId6"/>
          <a:stretch>
            <a:fillRect/>
          </a:stretch>
        </p:blipFill>
        <p:spPr>
          <a:xfrm>
            <a:off x="5278645" y="3683552"/>
            <a:ext cx="2076450" cy="2362200"/>
          </a:xfrm>
          <a:prstGeom prst="rect">
            <a:avLst/>
          </a:prstGeom>
        </p:spPr>
      </p:pic>
      <p:pic>
        <p:nvPicPr>
          <p:cNvPr id="13" name="Picture 12" descr="A person standing under a tree&#10;&#10;AI-generated content may be incorrect.">
            <a:extLst>
              <a:ext uri="{FF2B5EF4-FFF2-40B4-BE49-F238E27FC236}">
                <a16:creationId xmlns:a16="http://schemas.microsoft.com/office/drawing/2014/main" id="{08F3D14A-6E1A-BEA6-EFD8-15BE2A94E249}"/>
              </a:ext>
            </a:extLst>
          </p:cNvPr>
          <p:cNvPicPr>
            <a:picLocks noChangeAspect="1"/>
          </p:cNvPicPr>
          <p:nvPr/>
        </p:nvPicPr>
        <p:blipFill>
          <a:blip r:embed="rId7"/>
          <a:stretch>
            <a:fillRect/>
          </a:stretch>
        </p:blipFill>
        <p:spPr>
          <a:xfrm>
            <a:off x="8580644" y="3683552"/>
            <a:ext cx="2076450" cy="2362200"/>
          </a:xfrm>
          <a:prstGeom prst="rect">
            <a:avLst/>
          </a:prstGeom>
        </p:spPr>
      </p:pic>
    </p:spTree>
    <p:extLst>
      <p:ext uri="{BB962C8B-B14F-4D97-AF65-F5344CB8AC3E}">
        <p14:creationId xmlns:p14="http://schemas.microsoft.com/office/powerpoint/2010/main" val="1353094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F7CB4-6837-8F46-AE45-532D980A049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E806D0-9B89-C26C-864C-096BD725C60B}"/>
              </a:ext>
            </a:extLst>
          </p:cNvPr>
          <p:cNvSpPr>
            <a:spLocks noGrp="1"/>
          </p:cNvSpPr>
          <p:nvPr>
            <p:ph idx="1"/>
          </p:nvPr>
        </p:nvSpPr>
        <p:spPr>
          <a:xfrm>
            <a:off x="174814" y="1258281"/>
            <a:ext cx="8456902" cy="5065581"/>
          </a:xfrm>
        </p:spPr>
        <p:txBody>
          <a:bodyPr>
            <a:normAutofit/>
          </a:bodyPr>
          <a:lstStyle/>
          <a:p>
            <a:r>
              <a:rPr lang="en-US" sz="2000"/>
              <a:t>Setup Design: To implement gas leak situation , the setup consists of 2L volume glass jar where the sample peat cushion moss is placed along with white led’s,5V Humidifiers to release vapors of chemicals such as(Acetic Acid and Dil </a:t>
            </a:r>
            <a:r>
              <a:rPr lang="en-US" sz="2000" err="1"/>
              <a:t>Sulphuric</a:t>
            </a:r>
            <a:r>
              <a:rPr lang="en-US" sz="2000"/>
              <a:t> Acid) and water to maintain the moss temperature(10</a:t>
            </a:r>
            <a:r>
              <a:rPr lang="en-IN" sz="2000"/>
              <a:t>°</a:t>
            </a:r>
            <a:r>
              <a:rPr lang="en-US" sz="2000"/>
              <a:t>-20</a:t>
            </a:r>
            <a:r>
              <a:rPr lang="en-IN" sz="2000"/>
              <a:t>°Celsius).Necessary sensors are placed near the moss sample to get readings. ESP-32 cam module is placed outside the jar to capture images with minimal to no glare.</a:t>
            </a:r>
          </a:p>
          <a:p>
            <a:r>
              <a:rPr lang="en-IN" sz="2000"/>
              <a:t>Circuital Design:</a:t>
            </a:r>
            <a:r>
              <a:rPr lang="en-US" sz="2000"/>
              <a:t>This circuit setup shows a microcontroller-based sensor monitoring system with the following components :</a:t>
            </a:r>
          </a:p>
          <a:p>
            <a:pPr marL="0" indent="0">
              <a:buNone/>
            </a:pPr>
            <a:r>
              <a:rPr lang="en-IN" sz="2000">
                <a:latin typeface="Bookman Old Style"/>
              </a:rPr>
              <a:t> KY-038(Sound Sensor)</a:t>
            </a:r>
          </a:p>
          <a:p>
            <a:pPr marL="0" indent="0">
              <a:buNone/>
            </a:pPr>
            <a:r>
              <a:rPr lang="en-IN" sz="2000">
                <a:latin typeface="Bookman Old Style"/>
              </a:rPr>
              <a:t> LM-35(Temperature Sensor)</a:t>
            </a:r>
          </a:p>
          <a:p>
            <a:pPr marL="0" indent="0">
              <a:buNone/>
            </a:pPr>
            <a:r>
              <a:rPr lang="en-IN" sz="2000">
                <a:latin typeface="Bookman Old Style"/>
              </a:rPr>
              <a:t> DHT-22(Temperature and Humidity Sensor)</a:t>
            </a:r>
          </a:p>
          <a:p>
            <a:pPr marL="0" indent="0">
              <a:buNone/>
            </a:pPr>
            <a:r>
              <a:rPr lang="en-US" sz="2000"/>
              <a:t> BMP-180(Pressure Sensor)</a:t>
            </a:r>
          </a:p>
        </p:txBody>
      </p:sp>
      <p:sp>
        <p:nvSpPr>
          <p:cNvPr id="3" name="Date Placeholder 2">
            <a:extLst>
              <a:ext uri="{FF2B5EF4-FFF2-40B4-BE49-F238E27FC236}">
                <a16:creationId xmlns:a16="http://schemas.microsoft.com/office/drawing/2014/main" id="{B3317859-075D-E2ED-B5D6-EF932D325008}"/>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009002ED-4DED-4F6C-3CAC-B492AB747400}"/>
              </a:ext>
            </a:extLst>
          </p:cNvPr>
          <p:cNvSpPr>
            <a:spLocks noGrp="1"/>
          </p:cNvSpPr>
          <p:nvPr>
            <p:ph type="sldNum" sz="quarter" idx="12"/>
          </p:nvPr>
        </p:nvSpPr>
        <p:spPr/>
        <p:txBody>
          <a:bodyPr/>
          <a:lstStyle/>
          <a:p>
            <a:r>
              <a:rPr lang="en-IN"/>
              <a:t>Slide No. </a:t>
            </a:r>
            <a:fld id="{9BA15CD2-76D6-4EFE-91D9-7087332E3318}" type="slidenum">
              <a:rPr lang="en-IN" smtClean="0"/>
              <a:pPr/>
              <a:t>20</a:t>
            </a:fld>
            <a:endParaRPr lang="en-IN"/>
          </a:p>
        </p:txBody>
      </p:sp>
      <p:sp>
        <p:nvSpPr>
          <p:cNvPr id="2" name="Title 1">
            <a:extLst>
              <a:ext uri="{FF2B5EF4-FFF2-40B4-BE49-F238E27FC236}">
                <a16:creationId xmlns:a16="http://schemas.microsoft.com/office/drawing/2014/main" id="{FF205A08-EB43-A89D-82BE-7DCCB5E8DF18}"/>
              </a:ext>
            </a:extLst>
          </p:cNvPr>
          <p:cNvSpPr txBox="1">
            <a:spLocks/>
          </p:cNvSpPr>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Design and Implementation</a:t>
            </a:r>
            <a:endParaRPr lang="en-US" sz="4000"/>
          </a:p>
        </p:txBody>
      </p:sp>
      <p:pic>
        <p:nvPicPr>
          <p:cNvPr id="7" name="Picture 6" descr="A plastic bottle with wires and wires on a table&#10;&#10;AI-generated content may be incorrect.">
            <a:extLst>
              <a:ext uri="{FF2B5EF4-FFF2-40B4-BE49-F238E27FC236}">
                <a16:creationId xmlns:a16="http://schemas.microsoft.com/office/drawing/2014/main" id="{3EBB4168-027C-1E59-3779-2F3E980D8D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1716" y="985071"/>
            <a:ext cx="3521725" cy="2641293"/>
          </a:xfrm>
          <a:prstGeom prst="rect">
            <a:avLst/>
          </a:prstGeom>
        </p:spPr>
      </p:pic>
      <p:pic>
        <p:nvPicPr>
          <p:cNvPr id="8" name="Picture 7" descr="A circuit board with wires&#10;&#10;AI-generated content may be incorrect.">
            <a:extLst>
              <a:ext uri="{FF2B5EF4-FFF2-40B4-BE49-F238E27FC236}">
                <a16:creationId xmlns:a16="http://schemas.microsoft.com/office/drawing/2014/main" id="{CF37F71A-DE54-BE11-E10A-5620DD17E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1715" y="3682570"/>
            <a:ext cx="3521725" cy="3029760"/>
          </a:xfrm>
          <a:prstGeom prst="rect">
            <a:avLst/>
          </a:prstGeom>
        </p:spPr>
      </p:pic>
    </p:spTree>
    <p:extLst>
      <p:ext uri="{BB962C8B-B14F-4D97-AF65-F5344CB8AC3E}">
        <p14:creationId xmlns:p14="http://schemas.microsoft.com/office/powerpoint/2010/main" val="2699140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17628-102B-93DA-3BD2-255D38BC619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B70AC6E-22B1-0DAA-5CAB-B79FBF9711BA}"/>
              </a:ext>
            </a:extLst>
          </p:cNvPr>
          <p:cNvSpPr>
            <a:spLocks noGrp="1"/>
          </p:cNvSpPr>
          <p:nvPr>
            <p:ph idx="1"/>
          </p:nvPr>
        </p:nvSpPr>
        <p:spPr/>
        <p:txBody>
          <a:bodyPr vert="horz" lIns="91440" tIns="45720" rIns="91440" bIns="45720" rtlCol="0" anchor="t">
            <a:normAutofit/>
          </a:bodyPr>
          <a:lstStyle/>
          <a:p>
            <a:pPr>
              <a:buNone/>
            </a:pPr>
            <a:r>
              <a:rPr lang="en-IN" sz="2000">
                <a:latin typeface="Bookman Old Style"/>
              </a:rPr>
              <a:t>    Peat cushion moss showed </a:t>
            </a:r>
            <a:r>
              <a:rPr lang="en-IN" sz="2000" b="1">
                <a:latin typeface="Bookman Old Style"/>
              </a:rPr>
              <a:t>distinct colour changes</a:t>
            </a:r>
            <a:r>
              <a:rPr lang="en-IN" sz="2000">
                <a:latin typeface="Bookman Old Style"/>
              </a:rPr>
              <a:t> when exposed to hazardous chemicals:</a:t>
            </a:r>
            <a:br>
              <a:rPr lang="en-IN" sz="2000"/>
            </a:br>
            <a:r>
              <a:rPr lang="en-IN" sz="2000">
                <a:latin typeface="Bookman Old Style"/>
              </a:rPr>
              <a:t> </a:t>
            </a:r>
            <a:r>
              <a:rPr lang="en-IN" sz="2000" b="1">
                <a:latin typeface="Bookman Old Style"/>
              </a:rPr>
              <a:t>Acetic Acid, Acetone, Dil. H₂SO₄, Ethyl Acetate, and Ammonium Hydroxide.</a:t>
            </a:r>
            <a:endParaRPr lang="en-US">
              <a:latin typeface="Bookman Old Style"/>
            </a:endParaRPr>
          </a:p>
          <a:p>
            <a:pPr>
              <a:buNone/>
            </a:pPr>
            <a:r>
              <a:rPr lang="en-IN" sz="2000">
                <a:latin typeface="Bookman Old Style"/>
              </a:rPr>
              <a:t>   These visible symptoms—like </a:t>
            </a:r>
            <a:r>
              <a:rPr lang="en-IN" sz="2000" b="1">
                <a:latin typeface="Bookman Old Style"/>
              </a:rPr>
              <a:t>chlorosis and necrosis</a:t>
            </a:r>
            <a:r>
              <a:rPr lang="en-IN" sz="2000">
                <a:latin typeface="Bookman Old Style"/>
              </a:rPr>
              <a:t>—were accurately detected using the </a:t>
            </a:r>
            <a:r>
              <a:rPr lang="en-IN" sz="2000" b="1">
                <a:latin typeface="Bookman Old Style"/>
              </a:rPr>
              <a:t>ESP32-CAM</a:t>
            </a:r>
            <a:r>
              <a:rPr lang="en-IN" sz="2000">
                <a:latin typeface="Bookman Old Style"/>
              </a:rPr>
              <a:t> and analysed via </a:t>
            </a:r>
            <a:r>
              <a:rPr lang="en-IN" sz="2000" b="1">
                <a:latin typeface="Bookman Old Style"/>
              </a:rPr>
              <a:t>OpenCV</a:t>
            </a:r>
            <a:r>
              <a:rPr lang="en-IN" sz="2000">
                <a:latin typeface="Bookman Old Style"/>
              </a:rPr>
              <a:t> in the </a:t>
            </a:r>
            <a:r>
              <a:rPr lang="en-IN" sz="2000" b="1">
                <a:latin typeface="Bookman Old Style"/>
              </a:rPr>
              <a:t>HSV colour space</a:t>
            </a:r>
            <a:r>
              <a:rPr lang="en-IN" sz="2000">
                <a:latin typeface="Bookman Old Style"/>
              </a:rPr>
              <a:t>.</a:t>
            </a:r>
            <a:endParaRPr lang="en-IN">
              <a:latin typeface="Bookman Old Style"/>
            </a:endParaRPr>
          </a:p>
          <a:p>
            <a:pPr>
              <a:buNone/>
            </a:pPr>
            <a:r>
              <a:rPr lang="en-IN" sz="2000">
                <a:latin typeface="Bookman Old Style"/>
              </a:rPr>
              <a:t>   Significant </a:t>
            </a:r>
            <a:r>
              <a:rPr lang="en-IN" sz="2000" b="1">
                <a:latin typeface="Bookman Old Style"/>
              </a:rPr>
              <a:t>HSV value shifts</a:t>
            </a:r>
            <a:r>
              <a:rPr lang="en-IN" sz="2000">
                <a:latin typeface="Bookman Old Style"/>
              </a:rPr>
              <a:t> confirmed moss sensitivity and validated the use of </a:t>
            </a:r>
            <a:r>
              <a:rPr lang="en-IN" sz="2000" b="1">
                <a:latin typeface="Bookman Old Style"/>
              </a:rPr>
              <a:t>computer vision for early gas leak detection</a:t>
            </a:r>
            <a:r>
              <a:rPr lang="en-IN" sz="2000">
                <a:latin typeface="Bookman Old Style"/>
              </a:rPr>
              <a:t>.</a:t>
            </a:r>
            <a:endParaRPr lang="en-IN">
              <a:latin typeface="Bookman Old Style"/>
            </a:endParaRPr>
          </a:p>
          <a:p>
            <a:pPr>
              <a:buNone/>
            </a:pPr>
            <a:r>
              <a:rPr lang="en-IN" sz="2000">
                <a:latin typeface="Bookman Old Style"/>
              </a:rPr>
              <a:t>   The results support the project’s goal of creating a </a:t>
            </a:r>
            <a:r>
              <a:rPr lang="en-IN" sz="2000" b="1">
                <a:latin typeface="Bookman Old Style"/>
              </a:rPr>
              <a:t>real-time, eco-friendly, and low-cost biosensor system</a:t>
            </a:r>
            <a:r>
              <a:rPr lang="en-IN" sz="2000">
                <a:latin typeface="Bookman Old Style"/>
              </a:rPr>
              <a:t> for industrial safety, with potential for future </a:t>
            </a:r>
            <a:r>
              <a:rPr lang="en-IN" sz="2000" b="1">
                <a:latin typeface="Bookman Old Style"/>
              </a:rPr>
              <a:t>chemical classification</a:t>
            </a:r>
            <a:r>
              <a:rPr lang="en-IN" sz="2000">
                <a:latin typeface="Bookman Old Style"/>
              </a:rPr>
              <a:t> based on moss response patterns.</a:t>
            </a:r>
            <a:endParaRPr lang="en-IN">
              <a:latin typeface="Bookman Old Style"/>
            </a:endParaRPr>
          </a:p>
          <a:p>
            <a:pPr marL="0" indent="0">
              <a:buNone/>
            </a:pPr>
            <a:endParaRPr lang="en-IN" sz="2000"/>
          </a:p>
        </p:txBody>
      </p:sp>
      <p:sp>
        <p:nvSpPr>
          <p:cNvPr id="3" name="Date Placeholder 2">
            <a:extLst>
              <a:ext uri="{FF2B5EF4-FFF2-40B4-BE49-F238E27FC236}">
                <a16:creationId xmlns:a16="http://schemas.microsoft.com/office/drawing/2014/main" id="{F3D083B6-107B-307A-049A-C896A59D2CC6}"/>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6320CE7D-80ED-C3CF-FA05-20610BCCC0FF}"/>
              </a:ext>
            </a:extLst>
          </p:cNvPr>
          <p:cNvSpPr>
            <a:spLocks noGrp="1"/>
          </p:cNvSpPr>
          <p:nvPr>
            <p:ph type="sldNum" sz="quarter" idx="12"/>
          </p:nvPr>
        </p:nvSpPr>
        <p:spPr/>
        <p:txBody>
          <a:bodyPr/>
          <a:lstStyle/>
          <a:p>
            <a:r>
              <a:rPr lang="en-IN"/>
              <a:t>Slide No. </a:t>
            </a:r>
            <a:fld id="{9BA15CD2-76D6-4EFE-91D9-7087332E3318}" type="slidenum">
              <a:rPr lang="en-IN" smtClean="0"/>
              <a:pPr/>
              <a:t>21</a:t>
            </a:fld>
            <a:endParaRPr lang="en-IN"/>
          </a:p>
        </p:txBody>
      </p:sp>
      <p:sp>
        <p:nvSpPr>
          <p:cNvPr id="2" name="Title 1">
            <a:extLst>
              <a:ext uri="{FF2B5EF4-FFF2-40B4-BE49-F238E27FC236}">
                <a16:creationId xmlns:a16="http://schemas.microsoft.com/office/drawing/2014/main" id="{9B302BF9-55B9-4383-05BC-5189E61C97F4}"/>
              </a:ext>
            </a:extLst>
          </p:cNvPr>
          <p:cNvSpPr txBox="1">
            <a:spLocks/>
          </p:cNvSpPr>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dirty="0">
                <a:latin typeface="Bookman Old Style"/>
              </a:rPr>
              <a:t>Analysis of  Results</a:t>
            </a:r>
            <a:endParaRPr lang="en-US" sz="4000" dirty="0">
              <a:latin typeface="Bookman Old Style"/>
            </a:endParaRPr>
          </a:p>
        </p:txBody>
      </p:sp>
    </p:spTree>
    <p:extLst>
      <p:ext uri="{BB962C8B-B14F-4D97-AF65-F5344CB8AC3E}">
        <p14:creationId xmlns:p14="http://schemas.microsoft.com/office/powerpoint/2010/main" val="4145172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6F9EC-FCA8-A0B6-E4F9-AEF5BEB296CB}"/>
              </a:ext>
            </a:extLst>
          </p:cNvPr>
          <p:cNvSpPr>
            <a:spLocks noGrp="1"/>
          </p:cNvSpPr>
          <p:nvPr>
            <p:ph idx="1"/>
          </p:nvPr>
        </p:nvSpPr>
        <p:spPr/>
        <p:txBody>
          <a:bodyPr vert="horz" lIns="91440" tIns="45720" rIns="91440" bIns="45720" rtlCol="0" anchor="t">
            <a:normAutofit/>
          </a:bodyPr>
          <a:lstStyle/>
          <a:p>
            <a:r>
              <a:rPr lang="en-US" sz="2000" dirty="0">
                <a:latin typeface="Bookman Old Style"/>
              </a:rPr>
              <a:t>Chemical-Specific Moss Response Moss showed distinct stress responses to different chemicals, validating its use as a biological indicator:</a:t>
            </a:r>
            <a:endParaRPr lang="en-US" dirty="0"/>
          </a:p>
          <a:p>
            <a:r>
              <a:rPr lang="en-US" sz="2000" dirty="0">
                <a:latin typeface="Bookman Old Style"/>
              </a:rPr>
              <a:t>  Ethyl Acetate(5 mL, 1:1 dilution with water): Caused mild chlorosis and delayed wilting. • Dilute Sulfuric Acid (H₂SO₄)(5 mL, 0.9% v/v): Led to rapid browning and necrosis—indicating high toxicity. </a:t>
            </a:r>
            <a:endParaRPr lang="en-US" dirty="0"/>
          </a:p>
          <a:p>
            <a:r>
              <a:rPr lang="en-US" sz="2000" dirty="0">
                <a:latin typeface="Bookman Old Style"/>
              </a:rPr>
              <a:t> Ammonium Hydroxide(5 mL, ~0.1 M dilution): Triggered pale discoloration and upward leaf curling. </a:t>
            </a:r>
            <a:endParaRPr lang="en-US" dirty="0"/>
          </a:p>
          <a:p>
            <a:r>
              <a:rPr lang="en-US" sz="2000" dirty="0">
                <a:latin typeface="Bookman Old Style"/>
              </a:rPr>
              <a:t> Acetone(5 mL, 1:1 dilution with water): Induced slow chlorosis with slight drying at leaf tips. </a:t>
            </a:r>
            <a:endParaRPr lang="en-US" dirty="0"/>
          </a:p>
          <a:p>
            <a:r>
              <a:rPr lang="en-US" sz="2000" dirty="0">
                <a:latin typeface="Bookman Old Style"/>
              </a:rPr>
              <a:t>Glacial Acetic Acid(5 mL, ~100% or concentrated): Caused uneven yellowing and some patchy necrosis. These responses confirm that moss reacts differently to each chemical, paving the way for future chemical classification models based on symptom pattern recognition. </a:t>
            </a:r>
            <a:endParaRPr lang="en-US" dirty="0"/>
          </a:p>
          <a:p>
            <a:r>
              <a:rPr lang="en-US" sz="2000" dirty="0">
                <a:latin typeface="Bookman Old Style"/>
              </a:rPr>
              <a:t>Degradation Formula:</a:t>
            </a:r>
            <a:endParaRPr lang="en-US" dirty="0"/>
          </a:p>
        </p:txBody>
      </p:sp>
      <p:sp>
        <p:nvSpPr>
          <p:cNvPr id="3" name="Date Placeholder 2">
            <a:extLst>
              <a:ext uri="{FF2B5EF4-FFF2-40B4-BE49-F238E27FC236}">
                <a16:creationId xmlns:a16="http://schemas.microsoft.com/office/drawing/2014/main" id="{2B50FE4A-AE78-F902-830D-7C516083D927}"/>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51D78FC2-8BD1-F861-E9CD-8D4FD1F20F4A}"/>
              </a:ext>
            </a:extLst>
          </p:cNvPr>
          <p:cNvSpPr>
            <a:spLocks noGrp="1"/>
          </p:cNvSpPr>
          <p:nvPr>
            <p:ph type="sldNum" sz="quarter" idx="12"/>
          </p:nvPr>
        </p:nvSpPr>
        <p:spPr/>
        <p:txBody>
          <a:bodyPr/>
          <a:lstStyle/>
          <a:p>
            <a:fld id="{9BA15CD2-76D6-4EFE-91D9-7087332E3318}" type="slidenum">
              <a:rPr lang="en-IN" smtClean="0"/>
              <a:pPr/>
              <a:t>22</a:t>
            </a:fld>
            <a:endParaRPr lang="en-IN"/>
          </a:p>
        </p:txBody>
      </p:sp>
      <p:sp>
        <p:nvSpPr>
          <p:cNvPr id="5" name="TextBox 4">
            <a:extLst>
              <a:ext uri="{FF2B5EF4-FFF2-40B4-BE49-F238E27FC236}">
                <a16:creationId xmlns:a16="http://schemas.microsoft.com/office/drawing/2014/main" id="{88D86EBE-EB0E-7675-5FFA-B6A5339AA914}"/>
              </a:ext>
            </a:extLst>
          </p:cNvPr>
          <p:cNvSpPr txBox="1"/>
          <p:nvPr/>
        </p:nvSpPr>
        <p:spPr>
          <a:xfrm>
            <a:off x="3421270" y="295965"/>
            <a:ext cx="8077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000" b="1">
                <a:solidFill>
                  <a:srgbClr val="C00000"/>
                </a:solidFill>
                <a:latin typeface="Bookman Old Style"/>
              </a:rPr>
              <a:t>Analysis of  Results</a:t>
            </a:r>
            <a:r>
              <a:rPr lang="en-US" sz="4000">
                <a:latin typeface="Bookman Old Style"/>
              </a:rPr>
              <a:t>​</a:t>
            </a:r>
            <a:endParaRPr lang="en-US"/>
          </a:p>
        </p:txBody>
      </p:sp>
      <p:pic>
        <p:nvPicPr>
          <p:cNvPr id="6" name="Picture 5" descr="A mathematical equation with black text&#10;&#10;AI-generated content may be incorrect.">
            <a:extLst>
              <a:ext uri="{FF2B5EF4-FFF2-40B4-BE49-F238E27FC236}">
                <a16:creationId xmlns:a16="http://schemas.microsoft.com/office/drawing/2014/main" id="{04FADA8E-EA7B-0DF1-0909-CBE3D1789FC8}"/>
              </a:ext>
            </a:extLst>
          </p:cNvPr>
          <p:cNvPicPr>
            <a:picLocks noChangeAspect="1"/>
          </p:cNvPicPr>
          <p:nvPr/>
        </p:nvPicPr>
        <p:blipFill>
          <a:blip r:embed="rId2"/>
          <a:stretch>
            <a:fillRect/>
          </a:stretch>
        </p:blipFill>
        <p:spPr>
          <a:xfrm>
            <a:off x="3586714" y="5313638"/>
            <a:ext cx="4333875" cy="714375"/>
          </a:xfrm>
          <a:prstGeom prst="rect">
            <a:avLst/>
          </a:prstGeom>
        </p:spPr>
      </p:pic>
    </p:spTree>
    <p:extLst>
      <p:ext uri="{BB962C8B-B14F-4D97-AF65-F5344CB8AC3E}">
        <p14:creationId xmlns:p14="http://schemas.microsoft.com/office/powerpoint/2010/main" val="2081548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text&#10;&#10;AI-generated content may be incorrect.">
            <a:extLst>
              <a:ext uri="{FF2B5EF4-FFF2-40B4-BE49-F238E27FC236}">
                <a16:creationId xmlns:a16="http://schemas.microsoft.com/office/drawing/2014/main" id="{D31E615F-89AB-32E1-60E6-FB1401F707CB}"/>
              </a:ext>
            </a:extLst>
          </p:cNvPr>
          <p:cNvPicPr>
            <a:picLocks noGrp="1" noChangeAspect="1"/>
          </p:cNvPicPr>
          <p:nvPr>
            <p:ph idx="1"/>
          </p:nvPr>
        </p:nvPicPr>
        <p:blipFill>
          <a:blip r:embed="rId2"/>
          <a:stretch>
            <a:fillRect/>
          </a:stretch>
        </p:blipFill>
        <p:spPr>
          <a:xfrm>
            <a:off x="5711306" y="1328919"/>
            <a:ext cx="6202784" cy="5009320"/>
          </a:xfrm>
        </p:spPr>
      </p:pic>
      <p:sp>
        <p:nvSpPr>
          <p:cNvPr id="3" name="Date Placeholder 2">
            <a:extLst>
              <a:ext uri="{FF2B5EF4-FFF2-40B4-BE49-F238E27FC236}">
                <a16:creationId xmlns:a16="http://schemas.microsoft.com/office/drawing/2014/main" id="{E67ABC41-95CB-97A9-6FEC-9E1BB3F27FEC}"/>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D26E608F-E511-7213-0AD7-03797D4DC297}"/>
              </a:ext>
            </a:extLst>
          </p:cNvPr>
          <p:cNvSpPr>
            <a:spLocks noGrp="1"/>
          </p:cNvSpPr>
          <p:nvPr>
            <p:ph type="sldNum" sz="quarter" idx="12"/>
          </p:nvPr>
        </p:nvSpPr>
        <p:spPr/>
        <p:txBody>
          <a:bodyPr/>
          <a:lstStyle/>
          <a:p>
            <a:fld id="{9BA15CD2-76D6-4EFE-91D9-7087332E3318}" type="slidenum">
              <a:rPr lang="en-IN" smtClean="0"/>
              <a:pPr/>
              <a:t>23</a:t>
            </a:fld>
            <a:endParaRPr lang="en-IN"/>
          </a:p>
        </p:txBody>
      </p:sp>
      <p:sp>
        <p:nvSpPr>
          <p:cNvPr id="6" name="TextBox 5">
            <a:extLst>
              <a:ext uri="{FF2B5EF4-FFF2-40B4-BE49-F238E27FC236}">
                <a16:creationId xmlns:a16="http://schemas.microsoft.com/office/drawing/2014/main" id="{C66241E2-BA32-7362-B64D-374D85D8D914}"/>
              </a:ext>
            </a:extLst>
          </p:cNvPr>
          <p:cNvSpPr txBox="1"/>
          <p:nvPr/>
        </p:nvSpPr>
        <p:spPr>
          <a:xfrm>
            <a:off x="2438400" y="-2209"/>
            <a:ext cx="866250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4000" b="1">
                <a:solidFill>
                  <a:srgbClr val="C00000"/>
                </a:solidFill>
                <a:latin typeface="Bookman Old Style"/>
              </a:rPr>
              <a:t>Computer Vision: </a:t>
            </a:r>
            <a:r>
              <a:rPr lang="en-IN" sz="4000" b="1" err="1">
                <a:solidFill>
                  <a:srgbClr val="C00000"/>
                </a:solidFill>
                <a:latin typeface="Bookman Old Style"/>
              </a:rPr>
              <a:t>Color</a:t>
            </a:r>
            <a:r>
              <a:rPr lang="en-IN" sz="4000" b="1">
                <a:solidFill>
                  <a:srgbClr val="C00000"/>
                </a:solidFill>
                <a:latin typeface="Bookman Old Style"/>
              </a:rPr>
              <a:t> Detection Logic</a:t>
            </a:r>
            <a:endParaRPr lang="en-US" sz="4000" b="1">
              <a:solidFill>
                <a:srgbClr val="C00000"/>
              </a:solidFill>
              <a:latin typeface="Bookman Old Style"/>
            </a:endParaRPr>
          </a:p>
        </p:txBody>
      </p:sp>
      <p:sp>
        <p:nvSpPr>
          <p:cNvPr id="7" name="TextBox 6">
            <a:extLst>
              <a:ext uri="{FF2B5EF4-FFF2-40B4-BE49-F238E27FC236}">
                <a16:creationId xmlns:a16="http://schemas.microsoft.com/office/drawing/2014/main" id="{E00C9C10-C892-2BF6-191C-9D7489CCE17E}"/>
              </a:ext>
            </a:extLst>
          </p:cNvPr>
          <p:cNvSpPr txBox="1"/>
          <p:nvPr/>
        </p:nvSpPr>
        <p:spPr>
          <a:xfrm>
            <a:off x="-4534" y="1207682"/>
            <a:ext cx="6033878" cy="5652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pPr>
            <a:r>
              <a:rPr lang="en-US" sz="2000" b="1">
                <a:solidFill>
                  <a:srgbClr val="002060"/>
                </a:solidFill>
                <a:latin typeface="Bookman Old Style"/>
              </a:rPr>
              <a:t>Code Logic Overview</a:t>
            </a:r>
          </a:p>
          <a:p>
            <a:pPr marL="228600" indent="-228600">
              <a:lnSpc>
                <a:spcPct val="90000"/>
              </a:lnSpc>
              <a:spcBef>
                <a:spcPts val="1000"/>
              </a:spcBef>
            </a:pPr>
            <a:r>
              <a:rPr lang="en-US" sz="2000" b="1">
                <a:solidFill>
                  <a:srgbClr val="002060"/>
                </a:solidFill>
                <a:latin typeface="Bookman Old Style"/>
              </a:rPr>
              <a:t>ESP32-CAM Connectivity:</a:t>
            </a:r>
          </a:p>
          <a:p>
            <a:pPr marL="742950" lvl="1" indent="-285750">
              <a:buFont typeface="Arial"/>
              <a:buChar char="•"/>
            </a:pPr>
            <a:r>
              <a:rPr lang="en-US" sz="2000">
                <a:solidFill>
                  <a:srgbClr val="002060"/>
                </a:solidFill>
                <a:latin typeface="Bookman Old Style"/>
                <a:ea typeface="Calibri"/>
                <a:cs typeface="Calibri"/>
              </a:rPr>
              <a:t>Tries to connect to the ESP32-CAM stream using HTTP (</a:t>
            </a:r>
            <a:r>
              <a:rPr lang="en-US" sz="2000" err="1">
                <a:solidFill>
                  <a:srgbClr val="002060"/>
                </a:solidFill>
                <a:latin typeface="Bookman Old Style"/>
              </a:rPr>
              <a:t>requests.get</a:t>
            </a:r>
            <a:r>
              <a:rPr lang="en-US" sz="2000">
                <a:solidFill>
                  <a:srgbClr val="002060"/>
                </a:solidFill>
                <a:latin typeface="Bookman Old Style"/>
              </a:rPr>
              <a:t>()</a:t>
            </a:r>
            <a:r>
              <a:rPr lang="en-US" sz="2000">
                <a:solidFill>
                  <a:srgbClr val="002060"/>
                </a:solidFill>
                <a:latin typeface="Bookman Old Style"/>
                <a:ea typeface="Calibri"/>
                <a:cs typeface="Calibri"/>
              </a:rPr>
              <a:t>).</a:t>
            </a:r>
          </a:p>
          <a:p>
            <a:pPr marL="742950" lvl="1" indent="-285750">
              <a:buFont typeface="Arial"/>
              <a:buChar char="•"/>
            </a:pPr>
            <a:r>
              <a:rPr lang="en-US" sz="2000">
                <a:solidFill>
                  <a:srgbClr val="002060"/>
                </a:solidFill>
                <a:latin typeface="Bookman Old Style"/>
                <a:ea typeface="Calibri"/>
                <a:cs typeface="Calibri"/>
              </a:rPr>
              <a:t>If unreachable, prints error and exits</a:t>
            </a:r>
            <a:r>
              <a:rPr lang="en-US" sz="2000">
                <a:solidFill>
                  <a:srgbClr val="000000"/>
                </a:solidFill>
                <a:latin typeface="Calibri"/>
                <a:ea typeface="Calibri"/>
                <a:cs typeface="Calibri"/>
              </a:rPr>
              <a:t>.</a:t>
            </a:r>
          </a:p>
          <a:p>
            <a:pPr>
              <a:lnSpc>
                <a:spcPct val="90000"/>
              </a:lnSpc>
              <a:spcBef>
                <a:spcPts val="1000"/>
              </a:spcBef>
            </a:pPr>
            <a:r>
              <a:rPr lang="en-US" sz="2000" b="1">
                <a:solidFill>
                  <a:srgbClr val="002060"/>
                </a:solidFill>
                <a:latin typeface="Bookman Old Style"/>
              </a:rPr>
              <a:t>Fallback to Webcam:</a:t>
            </a:r>
          </a:p>
          <a:p>
            <a:pPr marL="342900" indent="-342900">
              <a:lnSpc>
                <a:spcPct val="90000"/>
              </a:lnSpc>
              <a:spcBef>
                <a:spcPts val="1000"/>
              </a:spcBef>
              <a:buFont typeface="Arial"/>
              <a:buChar char="•"/>
            </a:pPr>
            <a:r>
              <a:rPr lang="en-US" sz="2000">
                <a:solidFill>
                  <a:srgbClr val="002060"/>
                </a:solidFill>
                <a:latin typeface="Bookman Old Style"/>
              </a:rPr>
              <a:t>Uses OpenCV's cv2.VideoCapture(0) to access local webcam.</a:t>
            </a:r>
            <a:endParaRPr lang="en-US">
              <a:solidFill>
                <a:srgbClr val="000000"/>
              </a:solidFill>
              <a:latin typeface="Calibri"/>
              <a:ea typeface="Calibri"/>
              <a:cs typeface="Calibri"/>
            </a:endParaRPr>
          </a:p>
          <a:p>
            <a:pPr marL="342900" indent="-342900">
              <a:lnSpc>
                <a:spcPct val="90000"/>
              </a:lnSpc>
              <a:spcBef>
                <a:spcPts val="1000"/>
              </a:spcBef>
              <a:buFont typeface="Arial"/>
              <a:buChar char="•"/>
            </a:pPr>
            <a:r>
              <a:rPr lang="en-US" sz="2000">
                <a:solidFill>
                  <a:srgbClr val="002060"/>
                </a:solidFill>
                <a:latin typeface="Bookman Old Style"/>
              </a:rPr>
              <a:t>Checks if the camera is available.</a:t>
            </a:r>
            <a:endParaRPr lang="en-US">
              <a:solidFill>
                <a:srgbClr val="000000"/>
              </a:solidFill>
              <a:latin typeface="Calibri"/>
              <a:ea typeface="Calibri"/>
              <a:cs typeface="Calibri"/>
            </a:endParaRPr>
          </a:p>
          <a:p>
            <a:r>
              <a:rPr lang="en-US" sz="2000" b="1">
                <a:solidFill>
                  <a:srgbClr val="002060"/>
                </a:solidFill>
                <a:latin typeface="Bookman Old Style"/>
              </a:rPr>
              <a:t>Color Thresholds (HSV):</a:t>
            </a:r>
            <a:endParaRPr lang="en-US" sz="2000">
              <a:solidFill>
                <a:srgbClr val="002060"/>
              </a:solidFill>
              <a:latin typeface="Bookman Old Style"/>
              <a:ea typeface="Calibri"/>
              <a:cs typeface="Calibri"/>
            </a:endParaRPr>
          </a:p>
          <a:p>
            <a:pPr marL="342900" indent="-342900">
              <a:buFont typeface="Arial"/>
              <a:buChar char="•"/>
            </a:pPr>
            <a:r>
              <a:rPr lang="en-US" sz="2000">
                <a:solidFill>
                  <a:srgbClr val="002060"/>
                </a:solidFill>
                <a:latin typeface="Bookman Old Style"/>
              </a:rPr>
              <a:t>'</a:t>
            </a:r>
            <a:r>
              <a:rPr lang="en-US" sz="2000" err="1">
                <a:solidFill>
                  <a:srgbClr val="002060"/>
                </a:solidFill>
                <a:latin typeface="Bookman Old Style"/>
              </a:rPr>
              <a:t>healthy_green</a:t>
            </a:r>
            <a:r>
              <a:rPr lang="en-US" sz="2000">
                <a:solidFill>
                  <a:srgbClr val="002060"/>
                </a:solidFill>
                <a:latin typeface="Bookman Old Style"/>
              </a:rPr>
              <a:t>'</a:t>
            </a:r>
            <a:r>
              <a:rPr lang="en-US" sz="2000">
                <a:solidFill>
                  <a:srgbClr val="002060"/>
                </a:solidFill>
                <a:latin typeface="Bookman Old Style"/>
                <a:ea typeface="Calibri"/>
                <a:cs typeface="Calibri"/>
              </a:rPr>
              <a:t>: </a:t>
            </a:r>
            <a:r>
              <a:rPr lang="en-US" sz="2000">
                <a:solidFill>
                  <a:srgbClr val="002060"/>
                </a:solidFill>
                <a:latin typeface="Bookman Old Style"/>
              </a:rPr>
              <a:t>[40, 40, 40]</a:t>
            </a:r>
            <a:r>
              <a:rPr lang="en-US" sz="2000">
                <a:solidFill>
                  <a:srgbClr val="002060"/>
                </a:solidFill>
                <a:latin typeface="Bookman Old Style"/>
                <a:ea typeface="Calibri"/>
                <a:cs typeface="Calibri"/>
              </a:rPr>
              <a:t> to</a:t>
            </a:r>
          </a:p>
          <a:p>
            <a:r>
              <a:rPr lang="en-US" sz="2000">
                <a:solidFill>
                  <a:srgbClr val="002060"/>
                </a:solidFill>
                <a:latin typeface="Bookman Old Style"/>
                <a:ea typeface="Calibri"/>
                <a:cs typeface="Calibri"/>
              </a:rPr>
              <a:t>     </a:t>
            </a:r>
            <a:r>
              <a:rPr lang="en-US" sz="2000">
                <a:solidFill>
                  <a:srgbClr val="002060"/>
                </a:solidFill>
                <a:latin typeface="Bookman Old Style"/>
              </a:rPr>
              <a:t>[90, 255, 255]</a:t>
            </a:r>
            <a:endParaRPr lang="en-US" sz="2000">
              <a:solidFill>
                <a:srgbClr val="002060"/>
              </a:solidFill>
              <a:latin typeface="Bookman Old Style"/>
              <a:ea typeface="Calibri"/>
              <a:cs typeface="Calibri"/>
            </a:endParaRPr>
          </a:p>
          <a:p>
            <a:pPr marL="342900" indent="-342900">
              <a:buFont typeface="Arial"/>
              <a:buChar char="•"/>
            </a:pPr>
            <a:r>
              <a:rPr lang="en-US" sz="2000">
                <a:solidFill>
                  <a:srgbClr val="002060"/>
                </a:solidFill>
                <a:latin typeface="Bookman Old Style"/>
              </a:rPr>
              <a:t>'</a:t>
            </a:r>
            <a:r>
              <a:rPr lang="en-US" sz="2000" err="1">
                <a:solidFill>
                  <a:srgbClr val="002060"/>
                </a:solidFill>
                <a:latin typeface="Bookman Old Style"/>
              </a:rPr>
              <a:t>chlorotic_yellow</a:t>
            </a:r>
            <a:r>
              <a:rPr lang="en-US" sz="2000">
                <a:solidFill>
                  <a:srgbClr val="002060"/>
                </a:solidFill>
                <a:latin typeface="Bookman Old Style"/>
              </a:rPr>
              <a:t>'</a:t>
            </a:r>
            <a:r>
              <a:rPr lang="en-US" sz="2000">
                <a:solidFill>
                  <a:srgbClr val="002060"/>
                </a:solidFill>
                <a:latin typeface="Bookman Old Style"/>
                <a:ea typeface="Calibri"/>
                <a:cs typeface="Calibri"/>
              </a:rPr>
              <a:t>: </a:t>
            </a:r>
            <a:r>
              <a:rPr lang="en-US" sz="2000">
                <a:solidFill>
                  <a:srgbClr val="002060"/>
                </a:solidFill>
                <a:latin typeface="Bookman Old Style"/>
              </a:rPr>
              <a:t>[25, 50, 50]</a:t>
            </a:r>
            <a:r>
              <a:rPr lang="en-US" sz="2000">
                <a:solidFill>
                  <a:srgbClr val="002060"/>
                </a:solidFill>
                <a:latin typeface="Bookman Old Style"/>
                <a:ea typeface="Calibri"/>
                <a:cs typeface="Calibri"/>
              </a:rPr>
              <a:t> to</a:t>
            </a:r>
          </a:p>
          <a:p>
            <a:r>
              <a:rPr lang="en-US" sz="2000">
                <a:solidFill>
                  <a:srgbClr val="002060"/>
                </a:solidFill>
                <a:latin typeface="Bookman Old Style"/>
                <a:ea typeface="Calibri"/>
                <a:cs typeface="Calibri"/>
              </a:rPr>
              <a:t>     </a:t>
            </a:r>
            <a:r>
              <a:rPr lang="en-US" sz="2000">
                <a:solidFill>
                  <a:srgbClr val="002060"/>
                </a:solidFill>
                <a:latin typeface="Bookman Old Style"/>
              </a:rPr>
              <a:t>[40, 255, 255]</a:t>
            </a:r>
            <a:endParaRPr lang="en-US">
              <a:ea typeface="Calibri"/>
              <a:cs typeface="Calibri"/>
            </a:endParaRPr>
          </a:p>
          <a:p>
            <a:pPr marL="342900" indent="-342900">
              <a:buFont typeface="Arial"/>
              <a:buChar char="•"/>
            </a:pPr>
            <a:r>
              <a:rPr lang="en-US" sz="2000">
                <a:solidFill>
                  <a:srgbClr val="002060"/>
                </a:solidFill>
                <a:latin typeface="Bookman Old Style"/>
              </a:rPr>
              <a:t>'</a:t>
            </a:r>
            <a:r>
              <a:rPr lang="en-US" sz="2000" err="1">
                <a:solidFill>
                  <a:srgbClr val="002060"/>
                </a:solidFill>
                <a:latin typeface="Bookman Old Style"/>
              </a:rPr>
              <a:t>necrotic_brown</a:t>
            </a:r>
            <a:r>
              <a:rPr lang="en-US" sz="2000">
                <a:solidFill>
                  <a:srgbClr val="002060"/>
                </a:solidFill>
                <a:latin typeface="Bookman Old Style"/>
              </a:rPr>
              <a:t>'</a:t>
            </a:r>
            <a:r>
              <a:rPr lang="en-US" sz="2000">
                <a:solidFill>
                  <a:srgbClr val="002060"/>
                </a:solidFill>
                <a:latin typeface="Bookman Old Style"/>
                <a:ea typeface="Calibri"/>
                <a:cs typeface="Calibri"/>
              </a:rPr>
              <a:t>: </a:t>
            </a:r>
            <a:r>
              <a:rPr lang="en-US" sz="2000">
                <a:solidFill>
                  <a:srgbClr val="002060"/>
                </a:solidFill>
                <a:latin typeface="Bookman Old Style"/>
              </a:rPr>
              <a:t>[5, 10, 10]</a:t>
            </a:r>
            <a:r>
              <a:rPr lang="en-US" sz="2000">
                <a:solidFill>
                  <a:srgbClr val="002060"/>
                </a:solidFill>
                <a:latin typeface="Bookman Old Style"/>
                <a:ea typeface="Calibri"/>
                <a:cs typeface="Calibri"/>
              </a:rPr>
              <a:t> to</a:t>
            </a:r>
          </a:p>
          <a:p>
            <a:r>
              <a:rPr lang="en-US" sz="2000">
                <a:solidFill>
                  <a:srgbClr val="002060"/>
                </a:solidFill>
                <a:latin typeface="Bookman Old Style"/>
                <a:ea typeface="Calibri"/>
                <a:cs typeface="Calibri"/>
              </a:rPr>
              <a:t>     </a:t>
            </a:r>
            <a:r>
              <a:rPr lang="en-US" sz="2000">
                <a:solidFill>
                  <a:srgbClr val="002060"/>
                </a:solidFill>
                <a:latin typeface="Bookman Old Style"/>
              </a:rPr>
              <a:t>[20, 180, 120]</a:t>
            </a:r>
            <a:endParaRPr lang="en-US" sz="2000">
              <a:solidFill>
                <a:srgbClr val="002060"/>
              </a:solidFill>
              <a:latin typeface="Bookman Old Style"/>
              <a:ea typeface="Calibri"/>
              <a:cs typeface="Calibri"/>
            </a:endParaRPr>
          </a:p>
          <a:p>
            <a:pPr marL="285750" indent="-285750">
              <a:buFont typeface="Arial"/>
              <a:buChar char="•"/>
            </a:pPr>
            <a:endParaRPr lang="en-US" sz="2000">
              <a:ea typeface="Calibri"/>
              <a:cs typeface="Calibri"/>
            </a:endParaRPr>
          </a:p>
        </p:txBody>
      </p:sp>
    </p:spTree>
    <p:extLst>
      <p:ext uri="{BB962C8B-B14F-4D97-AF65-F5344CB8AC3E}">
        <p14:creationId xmlns:p14="http://schemas.microsoft.com/office/powerpoint/2010/main" val="112143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2997CC-6148-6651-1934-E0BD6E95BD72}"/>
              </a:ext>
            </a:extLst>
          </p:cNvPr>
          <p:cNvSpPr>
            <a:spLocks noGrp="1"/>
          </p:cNvSpPr>
          <p:nvPr>
            <p:ph idx="1"/>
          </p:nvPr>
        </p:nvSpPr>
        <p:spPr>
          <a:xfrm>
            <a:off x="174813" y="1084111"/>
            <a:ext cx="11842377" cy="5267022"/>
          </a:xfrm>
        </p:spPr>
        <p:txBody>
          <a:bodyPr vert="horz" lIns="91440" tIns="45720" rIns="91440" bIns="45720" rtlCol="0" anchor="t">
            <a:normAutofit fontScale="62500" lnSpcReduction="20000"/>
          </a:bodyPr>
          <a:lstStyle/>
          <a:p>
            <a:pPr marL="0" indent="0">
              <a:buNone/>
            </a:pPr>
            <a:r>
              <a:rPr lang="en-US" b="1">
                <a:latin typeface="Bookman Old Style"/>
              </a:rPr>
              <a:t>1. Detection Efficiency</a:t>
            </a:r>
            <a:endParaRPr lang="en-US">
              <a:latin typeface="Bookman Old Style"/>
            </a:endParaRPr>
          </a:p>
          <a:p>
            <a:pPr marL="0" indent="0">
              <a:buNone/>
            </a:pPr>
            <a:r>
              <a:rPr lang="en-US">
                <a:latin typeface="Bookman Old Style"/>
              </a:rPr>
              <a:t>The computer vision (CV) system enabled </a:t>
            </a:r>
            <a:r>
              <a:rPr lang="en-US" b="1">
                <a:latin typeface="Bookman Old Style"/>
              </a:rPr>
              <a:t>early detection of gas-induced stress in moss</a:t>
            </a:r>
            <a:r>
              <a:rPr lang="en-US">
                <a:latin typeface="Bookman Old Style"/>
              </a:rPr>
              <a:t>—identifying chlorosis (yellowing) in as little as </a:t>
            </a:r>
            <a:r>
              <a:rPr lang="en-US" b="1">
                <a:latin typeface="Bookman Old Style"/>
              </a:rPr>
              <a:t>0.5 to 3.5 hours</a:t>
            </a:r>
            <a:r>
              <a:rPr lang="en-US">
                <a:latin typeface="Bookman Old Style"/>
              </a:rPr>
              <a:t>, compared to </a:t>
            </a:r>
            <a:r>
              <a:rPr lang="en-US" b="1">
                <a:latin typeface="Bookman Old Style"/>
              </a:rPr>
              <a:t>24 to 72 hours</a:t>
            </a:r>
            <a:r>
              <a:rPr lang="en-US">
                <a:latin typeface="Bookman Old Style"/>
              </a:rPr>
              <a:t> required by the human eye. This </a:t>
            </a:r>
            <a:r>
              <a:rPr lang="en-US" b="1">
                <a:latin typeface="Bookman Old Style"/>
              </a:rPr>
              <a:t>~95% reduction in detection time</a:t>
            </a:r>
            <a:r>
              <a:rPr lang="en-US">
                <a:latin typeface="Bookman Old Style"/>
              </a:rPr>
              <a:t> demonstrates the potential for </a:t>
            </a:r>
            <a:r>
              <a:rPr lang="en-US" b="1">
                <a:latin typeface="Bookman Old Style"/>
              </a:rPr>
              <a:t>real-time, automated gas leak monitoring</a:t>
            </a:r>
            <a:r>
              <a:rPr lang="en-US">
                <a:latin typeface="Bookman Old Style"/>
              </a:rPr>
              <a:t>, which is central to the project’s goals.</a:t>
            </a:r>
          </a:p>
          <a:p>
            <a:pPr>
              <a:buNone/>
            </a:pPr>
            <a:r>
              <a:rPr lang="en-US" b="1">
                <a:latin typeface="Bookman Old Style"/>
              </a:rPr>
              <a:t>2. Chemical-Specific Moss Response</a:t>
            </a:r>
            <a:endParaRPr lang="en-US">
              <a:latin typeface="Bookman Old Style"/>
            </a:endParaRPr>
          </a:p>
          <a:p>
            <a:pPr>
              <a:buNone/>
            </a:pPr>
            <a:r>
              <a:rPr lang="en-US">
                <a:latin typeface="Bookman Old Style"/>
              </a:rPr>
              <a:t>Moss showed distinct stress responses to different chemicals, validating its use as a </a:t>
            </a:r>
            <a:r>
              <a:rPr lang="en-US" b="1">
                <a:latin typeface="Bookman Old Style"/>
              </a:rPr>
              <a:t>biological indicator</a:t>
            </a:r>
            <a:r>
              <a:rPr lang="en-US">
                <a:latin typeface="Bookman Old Style"/>
              </a:rPr>
              <a:t>:</a:t>
            </a:r>
          </a:p>
          <a:p>
            <a:pPr>
              <a:buFont typeface="Arial"/>
              <a:buChar char="•"/>
            </a:pPr>
            <a:r>
              <a:rPr lang="en-US" b="1">
                <a:latin typeface="Bookman Old Style"/>
              </a:rPr>
              <a:t>Ethyl Acetate</a:t>
            </a:r>
            <a:r>
              <a:rPr lang="en-US" sz="2900" b="1">
                <a:latin typeface="Bookman Old Style"/>
              </a:rPr>
              <a:t>(5 mL, 1:1 dilution with water)</a:t>
            </a:r>
            <a:r>
              <a:rPr lang="en-US">
                <a:latin typeface="Bookman Old Style"/>
              </a:rPr>
              <a:t>: Caused mild chlorosis and delayed wilting.</a:t>
            </a:r>
          </a:p>
          <a:p>
            <a:pPr>
              <a:buFont typeface="Arial"/>
              <a:buChar char="•"/>
            </a:pPr>
            <a:r>
              <a:rPr lang="en-US" b="1">
                <a:latin typeface="Bookman Old Style"/>
              </a:rPr>
              <a:t>Dilute Sulfuric Acid (H₂SO₄)</a:t>
            </a:r>
            <a:r>
              <a:rPr lang="en-US" sz="2900" b="1">
                <a:latin typeface="Bookman Old Style"/>
              </a:rPr>
              <a:t>(5 mL, 20% v/v)</a:t>
            </a:r>
            <a:r>
              <a:rPr lang="en-US">
                <a:latin typeface="Bookman Old Style"/>
              </a:rPr>
              <a:t>: Led to rapid browning and necrosis—indicating high toxicity.</a:t>
            </a:r>
          </a:p>
          <a:p>
            <a:pPr>
              <a:buFont typeface="Arial"/>
              <a:buChar char="•"/>
            </a:pPr>
            <a:r>
              <a:rPr lang="en-US" b="1">
                <a:latin typeface="Bookman Old Style"/>
              </a:rPr>
              <a:t>Ammonium Hydroxide</a:t>
            </a:r>
            <a:r>
              <a:rPr lang="en-US" sz="2900" b="1">
                <a:latin typeface="Bookman Old Style"/>
              </a:rPr>
              <a:t>(5 mL, ~0.1 M dilution):</a:t>
            </a:r>
            <a:r>
              <a:rPr lang="en-US">
                <a:latin typeface="Bookman Old Style"/>
              </a:rPr>
              <a:t> Triggered pale discoloration and upward leaf curling.</a:t>
            </a:r>
          </a:p>
          <a:p>
            <a:pPr>
              <a:buFont typeface="Arial"/>
              <a:buChar char="•"/>
            </a:pPr>
            <a:r>
              <a:rPr lang="en-US" b="1">
                <a:latin typeface="Bookman Old Style"/>
              </a:rPr>
              <a:t>Acetone</a:t>
            </a:r>
            <a:r>
              <a:rPr lang="en-US" sz="2900" b="1">
                <a:latin typeface="Bookman Old Style"/>
              </a:rPr>
              <a:t>(5 mL, 1:1 dilution with water):</a:t>
            </a:r>
            <a:r>
              <a:rPr lang="en-US">
                <a:latin typeface="Bookman Old Style"/>
              </a:rPr>
              <a:t> Induced slow chlorosis with slight drying at leaf tips.</a:t>
            </a:r>
          </a:p>
          <a:p>
            <a:pPr>
              <a:buFont typeface="Arial"/>
              <a:buChar char="•"/>
            </a:pPr>
            <a:r>
              <a:rPr lang="en-US" b="1">
                <a:latin typeface="Bookman Old Style"/>
              </a:rPr>
              <a:t>Glacial Acetic Acid</a:t>
            </a:r>
            <a:r>
              <a:rPr lang="en-US" sz="2900" b="1">
                <a:latin typeface="Bookman Old Style"/>
              </a:rPr>
              <a:t>(5 mL, ~100% or concentrated):</a:t>
            </a:r>
            <a:r>
              <a:rPr lang="en-US">
                <a:latin typeface="Bookman Old Style"/>
              </a:rPr>
              <a:t> Caused uneven yellowing and some patchy necrosis.</a:t>
            </a:r>
          </a:p>
          <a:p>
            <a:pPr indent="0">
              <a:buNone/>
            </a:pPr>
            <a:r>
              <a:rPr lang="en-US">
                <a:latin typeface="Bookman Old Style"/>
              </a:rPr>
              <a:t>These responses confirm that </a:t>
            </a:r>
            <a:r>
              <a:rPr lang="en-US" b="1">
                <a:latin typeface="Bookman Old Style"/>
              </a:rPr>
              <a:t>moss reacts differently to each chemical</a:t>
            </a:r>
            <a:r>
              <a:rPr lang="en-US">
                <a:latin typeface="Bookman Old Style"/>
              </a:rPr>
              <a:t>, paving the way for future </a:t>
            </a:r>
            <a:r>
              <a:rPr lang="en-US" b="1">
                <a:latin typeface="Bookman Old Style"/>
              </a:rPr>
              <a:t>chemical classification models</a:t>
            </a:r>
            <a:r>
              <a:rPr lang="en-US">
                <a:latin typeface="Bookman Old Style"/>
              </a:rPr>
              <a:t> based on symptom pattern recognition.</a:t>
            </a:r>
          </a:p>
          <a:p>
            <a:pPr indent="0">
              <a:buNone/>
            </a:pPr>
            <a:endParaRPr lang="en-US" sz="2900" b="1">
              <a:latin typeface="Bookman Old Style"/>
            </a:endParaRPr>
          </a:p>
          <a:p>
            <a:pPr indent="0">
              <a:buNone/>
            </a:pPr>
            <a:r>
              <a:rPr lang="en-US" sz="2900" b="1">
                <a:latin typeface="Bookman Old Style"/>
              </a:rPr>
              <a:t>Degradation Formula:</a:t>
            </a:r>
          </a:p>
          <a:p>
            <a:pPr marL="0" indent="0">
              <a:buNone/>
            </a:pPr>
            <a:endParaRPr lang="en-US"/>
          </a:p>
          <a:p>
            <a:endParaRPr lang="en-US"/>
          </a:p>
        </p:txBody>
      </p:sp>
      <p:sp>
        <p:nvSpPr>
          <p:cNvPr id="3" name="Date Placeholder 2">
            <a:extLst>
              <a:ext uri="{FF2B5EF4-FFF2-40B4-BE49-F238E27FC236}">
                <a16:creationId xmlns:a16="http://schemas.microsoft.com/office/drawing/2014/main" id="{68EE10C0-DC16-831D-08C6-06A0BC807FB6}"/>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7A24C1AD-DD82-3D93-8F28-BE7273F3987C}"/>
              </a:ext>
            </a:extLst>
          </p:cNvPr>
          <p:cNvSpPr>
            <a:spLocks noGrp="1"/>
          </p:cNvSpPr>
          <p:nvPr>
            <p:ph type="sldNum" sz="quarter" idx="12"/>
          </p:nvPr>
        </p:nvSpPr>
        <p:spPr/>
        <p:txBody>
          <a:bodyPr/>
          <a:lstStyle/>
          <a:p>
            <a:fld id="{9BA15CD2-76D6-4EFE-91D9-7087332E3318}" type="slidenum">
              <a:rPr lang="en-IN" smtClean="0"/>
              <a:pPr/>
              <a:t>24</a:t>
            </a:fld>
            <a:endParaRPr lang="en-IN"/>
          </a:p>
        </p:txBody>
      </p:sp>
      <p:sp>
        <p:nvSpPr>
          <p:cNvPr id="5" name="TextBox 4">
            <a:extLst>
              <a:ext uri="{FF2B5EF4-FFF2-40B4-BE49-F238E27FC236}">
                <a16:creationId xmlns:a16="http://schemas.microsoft.com/office/drawing/2014/main" id="{C1636371-C0E9-44BC-EA35-FE7F69626085}"/>
              </a:ext>
            </a:extLst>
          </p:cNvPr>
          <p:cNvSpPr txBox="1"/>
          <p:nvPr/>
        </p:nvSpPr>
        <p:spPr>
          <a:xfrm>
            <a:off x="2493618" y="373269"/>
            <a:ext cx="8839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000" b="1">
                <a:solidFill>
                  <a:srgbClr val="C00000"/>
                </a:solidFill>
                <a:latin typeface="Bookman Old Style"/>
              </a:rPr>
              <a:t>Analysis of Results</a:t>
            </a:r>
            <a:r>
              <a:rPr lang="en-US" sz="4000">
                <a:latin typeface="Bookman Old Style"/>
              </a:rPr>
              <a:t>​</a:t>
            </a:r>
            <a:endParaRPr lang="en-US"/>
          </a:p>
        </p:txBody>
      </p:sp>
      <p:pic>
        <p:nvPicPr>
          <p:cNvPr id="6" name="Picture 5" descr="A math equation with black text&#10;&#10;AI-generated content may be incorrect.">
            <a:extLst>
              <a:ext uri="{FF2B5EF4-FFF2-40B4-BE49-F238E27FC236}">
                <a16:creationId xmlns:a16="http://schemas.microsoft.com/office/drawing/2014/main" id="{39334988-7C3D-D5DC-0D0D-B02C530E7686}"/>
              </a:ext>
            </a:extLst>
          </p:cNvPr>
          <p:cNvPicPr>
            <a:picLocks noChangeAspect="1"/>
          </p:cNvPicPr>
          <p:nvPr/>
        </p:nvPicPr>
        <p:blipFill>
          <a:blip r:embed="rId2"/>
          <a:stretch>
            <a:fillRect/>
          </a:stretch>
        </p:blipFill>
        <p:spPr>
          <a:xfrm>
            <a:off x="3286803" y="5744255"/>
            <a:ext cx="3626304" cy="605520"/>
          </a:xfrm>
          <a:prstGeom prst="rect">
            <a:avLst/>
          </a:prstGeom>
        </p:spPr>
      </p:pic>
    </p:spTree>
    <p:extLst>
      <p:ext uri="{BB962C8B-B14F-4D97-AF65-F5344CB8AC3E}">
        <p14:creationId xmlns:p14="http://schemas.microsoft.com/office/powerpoint/2010/main" val="3982030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31141D68-05D3-7960-A654-EFF4D46B9A14}"/>
              </a:ext>
            </a:extLst>
          </p:cNvPr>
          <p:cNvGraphicFramePr>
            <a:graphicFrameLocks noGrp="1"/>
          </p:cNvGraphicFramePr>
          <p:nvPr>
            <p:ph idx="1"/>
            <p:extLst>
              <p:ext uri="{D42A27DB-BD31-4B8C-83A1-F6EECF244321}">
                <p14:modId xmlns:p14="http://schemas.microsoft.com/office/powerpoint/2010/main" val="1366266423"/>
              </p:ext>
            </p:extLst>
          </p:nvPr>
        </p:nvGraphicFramePr>
        <p:xfrm>
          <a:off x="381000" y="1154545"/>
          <a:ext cx="11625518" cy="5706254"/>
        </p:xfrm>
        <a:graphic>
          <a:graphicData uri="http://schemas.openxmlformats.org/drawingml/2006/table">
            <a:tbl>
              <a:tblPr firstRow="1" bandRow="1">
                <a:tableStyleId>{5C22544A-7EE6-4342-B048-85BDC9FD1C3A}</a:tableStyleId>
              </a:tblPr>
              <a:tblGrid>
                <a:gridCol w="1437735">
                  <a:extLst>
                    <a:ext uri="{9D8B030D-6E8A-4147-A177-3AD203B41FA5}">
                      <a16:colId xmlns:a16="http://schemas.microsoft.com/office/drawing/2014/main" val="875642065"/>
                    </a:ext>
                  </a:extLst>
                </a:gridCol>
                <a:gridCol w="1551428">
                  <a:extLst>
                    <a:ext uri="{9D8B030D-6E8A-4147-A177-3AD203B41FA5}">
                      <a16:colId xmlns:a16="http://schemas.microsoft.com/office/drawing/2014/main" val="2012260701"/>
                    </a:ext>
                  </a:extLst>
                </a:gridCol>
                <a:gridCol w="1234949">
                  <a:extLst>
                    <a:ext uri="{9D8B030D-6E8A-4147-A177-3AD203B41FA5}">
                      <a16:colId xmlns:a16="http://schemas.microsoft.com/office/drawing/2014/main" val="703403530"/>
                    </a:ext>
                  </a:extLst>
                </a:gridCol>
                <a:gridCol w="1438214">
                  <a:extLst>
                    <a:ext uri="{9D8B030D-6E8A-4147-A177-3AD203B41FA5}">
                      <a16:colId xmlns:a16="http://schemas.microsoft.com/office/drawing/2014/main" val="4049203873"/>
                    </a:ext>
                  </a:extLst>
                </a:gridCol>
                <a:gridCol w="1179055">
                  <a:extLst>
                    <a:ext uri="{9D8B030D-6E8A-4147-A177-3AD203B41FA5}">
                      <a16:colId xmlns:a16="http://schemas.microsoft.com/office/drawing/2014/main" val="4261060714"/>
                    </a:ext>
                  </a:extLst>
                </a:gridCol>
                <a:gridCol w="1151313">
                  <a:extLst>
                    <a:ext uri="{9D8B030D-6E8A-4147-A177-3AD203B41FA5}">
                      <a16:colId xmlns:a16="http://schemas.microsoft.com/office/drawing/2014/main" val="2874614653"/>
                    </a:ext>
                  </a:extLst>
                </a:gridCol>
                <a:gridCol w="1400995">
                  <a:extLst>
                    <a:ext uri="{9D8B030D-6E8A-4147-A177-3AD203B41FA5}">
                      <a16:colId xmlns:a16="http://schemas.microsoft.com/office/drawing/2014/main" val="2138623333"/>
                    </a:ext>
                  </a:extLst>
                </a:gridCol>
                <a:gridCol w="2231829">
                  <a:extLst>
                    <a:ext uri="{9D8B030D-6E8A-4147-A177-3AD203B41FA5}">
                      <a16:colId xmlns:a16="http://schemas.microsoft.com/office/drawing/2014/main" val="1613647467"/>
                    </a:ext>
                  </a:extLst>
                </a:gridCol>
              </a:tblGrid>
              <a:tr h="880384">
                <a:tc>
                  <a:txBody>
                    <a:bodyPr/>
                    <a:lstStyle/>
                    <a:p>
                      <a:r>
                        <a:rPr lang="en-US"/>
                        <a:t>Gas used in industry</a:t>
                      </a:r>
                    </a:p>
                  </a:txBody>
                  <a:tcPr/>
                </a:tc>
                <a:tc>
                  <a:txBody>
                    <a:bodyPr/>
                    <a:lstStyle/>
                    <a:p>
                      <a:pPr lvl="0">
                        <a:buNone/>
                      </a:pPr>
                      <a:r>
                        <a:rPr lang="en-US"/>
                        <a:t>Gas used for </a:t>
                      </a:r>
                    </a:p>
                  </a:txBody>
                  <a:tcPr/>
                </a:tc>
                <a:tc>
                  <a:txBody>
                    <a:bodyPr/>
                    <a:lstStyle/>
                    <a:p>
                      <a:r>
                        <a:rPr lang="en-US"/>
                        <a:t>Time (hrs) </a:t>
                      </a:r>
                    </a:p>
                    <a:p>
                      <a:pPr lvl="0">
                        <a:buNone/>
                      </a:pPr>
                      <a:r>
                        <a:rPr lang="en-US"/>
                        <a:t>Naked eye</a:t>
                      </a:r>
                    </a:p>
                  </a:txBody>
                  <a:tcPr/>
                </a:tc>
                <a:tc>
                  <a:txBody>
                    <a:bodyPr/>
                    <a:lstStyle/>
                    <a:p>
                      <a:pPr lvl="0" algn="l">
                        <a:lnSpc>
                          <a:spcPct val="100000"/>
                        </a:lnSpc>
                        <a:spcBef>
                          <a:spcPts val="0"/>
                        </a:spcBef>
                        <a:spcAft>
                          <a:spcPts val="0"/>
                        </a:spcAft>
                        <a:buNone/>
                      </a:pPr>
                      <a:r>
                        <a:rPr lang="en-US" sz="1800" b="1" i="0" u="none" strike="noStrike" noProof="0">
                          <a:solidFill>
                            <a:srgbClr val="FFFFFF"/>
                          </a:solidFill>
                          <a:latin typeface="Calibri"/>
                        </a:rPr>
                        <a:t>Time (hours) CV</a:t>
                      </a:r>
                    </a:p>
                    <a:p>
                      <a:pPr lvl="0">
                        <a:buNone/>
                      </a:pPr>
                      <a:endParaRPr lang="en-US"/>
                    </a:p>
                  </a:txBody>
                  <a:tcPr/>
                </a:tc>
                <a:tc>
                  <a:txBody>
                    <a:bodyPr/>
                    <a:lstStyle/>
                    <a:p>
                      <a:pPr lvl="0">
                        <a:buNone/>
                      </a:pPr>
                      <a:r>
                        <a:rPr lang="en-US"/>
                        <a:t>HSV-before</a:t>
                      </a:r>
                    </a:p>
                  </a:txBody>
                  <a:tcPr/>
                </a:tc>
                <a:tc>
                  <a:txBody>
                    <a:bodyPr/>
                    <a:lstStyle/>
                    <a:p>
                      <a:r>
                        <a:rPr lang="en-US"/>
                        <a:t>HSV –after </a:t>
                      </a:r>
                    </a:p>
                  </a:txBody>
                  <a:tcPr/>
                </a:tc>
                <a:tc>
                  <a:txBody>
                    <a:bodyPr/>
                    <a:lstStyle/>
                    <a:p>
                      <a:r>
                        <a:rPr lang="en-US"/>
                        <a:t>Degradation %</a:t>
                      </a:r>
                    </a:p>
                  </a:txBody>
                  <a:tcPr/>
                </a:tc>
                <a:tc>
                  <a:txBody>
                    <a:bodyPr/>
                    <a:lstStyle/>
                    <a:p>
                      <a:r>
                        <a:rPr lang="en-US"/>
                        <a:t>Effect pattern </a:t>
                      </a:r>
                    </a:p>
                  </a:txBody>
                  <a:tcPr/>
                </a:tc>
                <a:extLst>
                  <a:ext uri="{0D108BD9-81ED-4DB2-BD59-A6C34878D82A}">
                    <a16:rowId xmlns:a16="http://schemas.microsoft.com/office/drawing/2014/main" val="2314375055"/>
                  </a:ext>
                </a:extLst>
              </a:tr>
              <a:tr h="840964">
                <a:tc>
                  <a:txBody>
                    <a:bodyPr/>
                    <a:lstStyle/>
                    <a:p>
                      <a:pPr lvl="0" algn="ctr">
                        <a:buNone/>
                      </a:pPr>
                      <a:r>
                        <a:rPr lang="en-US" sz="1600">
                          <a:solidFill>
                            <a:srgbClr val="000000"/>
                          </a:solidFill>
                        </a:rPr>
                        <a:t>ACETIC ACID</a:t>
                      </a:r>
                      <a:endParaRPr lang="en-IN" sz="1600">
                        <a:solidFill>
                          <a:srgbClr val="000000"/>
                        </a:solidFill>
                      </a:endParaRPr>
                    </a:p>
                  </a:txBody>
                  <a:tcPr/>
                </a:tc>
                <a:tc>
                  <a:txBody>
                    <a:bodyPr/>
                    <a:lstStyle/>
                    <a:p>
                      <a:pPr lvl="0" algn="ctr">
                        <a:lnSpc>
                          <a:spcPct val="100000"/>
                        </a:lnSpc>
                        <a:spcBef>
                          <a:spcPts val="0"/>
                        </a:spcBef>
                        <a:spcAft>
                          <a:spcPts val="0"/>
                        </a:spcAft>
                        <a:buNone/>
                      </a:pPr>
                      <a:r>
                        <a:rPr lang="en-US" sz="1600" b="0" i="0" u="none" strike="noStrike" noProof="0">
                          <a:solidFill>
                            <a:srgbClr val="000000"/>
                          </a:solidFill>
                          <a:latin typeface="Calibri"/>
                        </a:rPr>
                        <a:t>ACETIC ACID</a:t>
                      </a:r>
                    </a:p>
                    <a:p>
                      <a:pPr lvl="0" algn="ctr">
                        <a:buNone/>
                      </a:pPr>
                      <a:endParaRPr lang="en-US" sz="1600">
                        <a:solidFill>
                          <a:srgbClr val="000000"/>
                        </a:solidFill>
                      </a:endParaRPr>
                    </a:p>
                  </a:txBody>
                  <a:tcPr/>
                </a:tc>
                <a:tc>
                  <a:txBody>
                    <a:bodyPr/>
                    <a:lstStyle/>
                    <a:p>
                      <a:pPr algn="ctr"/>
                      <a:r>
                        <a:rPr lang="en-US" sz="1600"/>
                        <a:t>1</a:t>
                      </a:r>
                    </a:p>
                  </a:txBody>
                  <a:tcPr/>
                </a:tc>
                <a:tc>
                  <a:txBody>
                    <a:bodyPr/>
                    <a:lstStyle/>
                    <a:p>
                      <a:pPr lvl="0" algn="ctr">
                        <a:buNone/>
                      </a:pPr>
                      <a:r>
                        <a:rPr lang="en-US" sz="1600"/>
                        <a:t>0.5</a:t>
                      </a:r>
                    </a:p>
                  </a:txBody>
                  <a:tcPr/>
                </a:tc>
                <a:tc>
                  <a:txBody>
                    <a:bodyPr/>
                    <a:lstStyle/>
                    <a:p>
                      <a:pPr lvl="0">
                        <a:buNone/>
                      </a:pPr>
                      <a:r>
                        <a:rPr lang="en-US" sz="1600" b="0" i="0" u="none" strike="noStrike" noProof="0">
                          <a:latin typeface="Calibri"/>
                        </a:rPr>
                        <a:t>H: 40–80°, </a:t>
                      </a:r>
                      <a:endParaRPr lang="en-US" sz="1600"/>
                    </a:p>
                    <a:p>
                      <a:pPr lvl="0">
                        <a:buNone/>
                      </a:pPr>
                      <a:r>
                        <a:rPr lang="en-US" sz="1600" b="0" i="0" u="none" strike="noStrike" noProof="0">
                          <a:latin typeface="Calibri"/>
                        </a:rPr>
                        <a:t>S: 50–255, </a:t>
                      </a:r>
                      <a:endParaRPr lang="en-US" sz="1600"/>
                    </a:p>
                    <a:p>
                      <a:pPr lvl="0">
                        <a:buNone/>
                      </a:pPr>
                      <a:r>
                        <a:rPr lang="en-US" sz="1600" b="0" i="0" u="none" strike="noStrike" noProof="0">
                          <a:latin typeface="Calibri"/>
                        </a:rPr>
                        <a:t>V: 30–200</a:t>
                      </a:r>
                      <a:endParaRPr lang="en-US" sz="1600"/>
                    </a:p>
                  </a:txBody>
                  <a:tcPr/>
                </a:tc>
                <a:tc>
                  <a:txBody>
                    <a:bodyPr/>
                    <a:lstStyle/>
                    <a:p>
                      <a:pPr lvl="0">
                        <a:buNone/>
                      </a:pPr>
                      <a:r>
                        <a:rPr lang="en-US" sz="1600" b="0" i="0" u="none" strike="noStrike" noProof="0">
                          <a:latin typeface="Calibri"/>
                        </a:rPr>
                        <a:t>H: 25–45°, S: 40–200, V: 60–220</a:t>
                      </a:r>
                      <a:endParaRPr lang="en-US" sz="1600"/>
                    </a:p>
                  </a:txBody>
                  <a:tcPr/>
                </a:tc>
                <a:tc>
                  <a:txBody>
                    <a:bodyPr/>
                    <a:lstStyle/>
                    <a:p>
                      <a:pPr lvl="0">
                        <a:buNone/>
                      </a:pPr>
                      <a:r>
                        <a:rPr lang="en-US" sz="1600" b="0" i="0" u="none" strike="noStrike" noProof="0">
                          <a:latin typeface="Calibri"/>
                        </a:rPr>
                        <a:t>~55–65%</a:t>
                      </a:r>
                      <a:endParaRPr lang="en-US" sz="1600"/>
                    </a:p>
                  </a:txBody>
                  <a:tcPr/>
                </a:tc>
                <a:tc>
                  <a:txBody>
                    <a:bodyPr/>
                    <a:lstStyle/>
                    <a:p>
                      <a:pPr lvl="0">
                        <a:buNone/>
                      </a:pPr>
                      <a:r>
                        <a:rPr lang="en-US" sz="1600" b="0" i="0" u="none" strike="noStrike" noProof="0">
                          <a:latin typeface="Calibri"/>
                        </a:rPr>
                        <a:t>Gradual stress; early chlorosis, later necrosis.</a:t>
                      </a:r>
                      <a:endParaRPr lang="en-US" sz="1600"/>
                    </a:p>
                  </a:txBody>
                  <a:tcPr/>
                </a:tc>
                <a:extLst>
                  <a:ext uri="{0D108BD9-81ED-4DB2-BD59-A6C34878D82A}">
                    <a16:rowId xmlns:a16="http://schemas.microsoft.com/office/drawing/2014/main" val="2071659626"/>
                  </a:ext>
                </a:extLst>
              </a:tr>
              <a:tr h="1038065">
                <a:tc>
                  <a:txBody>
                    <a:bodyPr/>
                    <a:lstStyle/>
                    <a:p>
                      <a:pPr lvl="0" algn="ctr">
                        <a:buNone/>
                      </a:pPr>
                      <a:r>
                        <a:rPr lang="en-US" sz="1600">
                          <a:solidFill>
                            <a:srgbClr val="000000"/>
                          </a:solidFill>
                        </a:rPr>
                        <a:t>ACETONE</a:t>
                      </a:r>
                      <a:endParaRPr lang="en-IN" sz="1600">
                        <a:solidFill>
                          <a:srgbClr val="000000"/>
                        </a:solidFill>
                      </a:endParaRPr>
                    </a:p>
                  </a:txBody>
                  <a:tcPr/>
                </a:tc>
                <a:tc>
                  <a:txBody>
                    <a:bodyPr/>
                    <a:lstStyle/>
                    <a:p>
                      <a:pPr lvl="0" algn="ctr">
                        <a:lnSpc>
                          <a:spcPct val="100000"/>
                        </a:lnSpc>
                        <a:spcBef>
                          <a:spcPts val="0"/>
                        </a:spcBef>
                        <a:spcAft>
                          <a:spcPts val="0"/>
                        </a:spcAft>
                        <a:buNone/>
                      </a:pPr>
                      <a:r>
                        <a:rPr lang="en-US" sz="1600" b="0" i="0" u="none" strike="noStrike" noProof="0">
                          <a:solidFill>
                            <a:srgbClr val="000000"/>
                          </a:solidFill>
                          <a:latin typeface="Calibri"/>
                        </a:rPr>
                        <a:t>ACETONE</a:t>
                      </a:r>
                    </a:p>
                    <a:p>
                      <a:pPr lvl="0" algn="ctr">
                        <a:buNone/>
                      </a:pPr>
                      <a:endParaRPr lang="en-US" sz="1600">
                        <a:solidFill>
                          <a:srgbClr val="000000"/>
                        </a:solidFill>
                      </a:endParaRPr>
                    </a:p>
                  </a:txBody>
                  <a:tcPr/>
                </a:tc>
                <a:tc>
                  <a:txBody>
                    <a:bodyPr/>
                    <a:lstStyle/>
                    <a:p>
                      <a:pPr algn="ctr"/>
                      <a:r>
                        <a:rPr lang="en-US" sz="1600"/>
                        <a:t>48</a:t>
                      </a:r>
                    </a:p>
                  </a:txBody>
                  <a:tcPr/>
                </a:tc>
                <a:tc>
                  <a:txBody>
                    <a:bodyPr/>
                    <a:lstStyle/>
                    <a:p>
                      <a:pPr lvl="0" algn="ctr">
                        <a:buNone/>
                      </a:pPr>
                      <a:r>
                        <a:rPr lang="en-US" sz="1600"/>
                        <a:t>2.5</a:t>
                      </a:r>
                    </a:p>
                  </a:txBody>
                  <a:tcPr/>
                </a:tc>
                <a:tc>
                  <a:txBody>
                    <a:bodyPr/>
                    <a:lstStyle/>
                    <a:p>
                      <a:pPr lvl="0" algn="l">
                        <a:lnSpc>
                          <a:spcPct val="100000"/>
                        </a:lnSpc>
                        <a:spcBef>
                          <a:spcPts val="0"/>
                        </a:spcBef>
                        <a:spcAft>
                          <a:spcPts val="0"/>
                        </a:spcAft>
                        <a:buNone/>
                      </a:pPr>
                      <a:r>
                        <a:rPr lang="en-US" sz="1600" b="0" i="0" u="none" strike="noStrike" noProof="0">
                          <a:solidFill>
                            <a:srgbClr val="000000"/>
                          </a:solidFill>
                          <a:latin typeface="Calibri"/>
                        </a:rPr>
                        <a:t>H: 45–75°, </a:t>
                      </a:r>
                      <a:endParaRPr lang="en-US"/>
                    </a:p>
                    <a:p>
                      <a:pPr lvl="0" algn="l">
                        <a:lnSpc>
                          <a:spcPct val="100000"/>
                        </a:lnSpc>
                        <a:spcBef>
                          <a:spcPts val="0"/>
                        </a:spcBef>
                        <a:spcAft>
                          <a:spcPts val="0"/>
                        </a:spcAft>
                        <a:buNone/>
                      </a:pPr>
                      <a:r>
                        <a:rPr lang="en-US" sz="1600" b="0" i="0" u="none" strike="noStrike" noProof="0">
                          <a:solidFill>
                            <a:srgbClr val="000000"/>
                          </a:solidFill>
                          <a:latin typeface="Calibri"/>
                        </a:rPr>
                        <a:t>S: 60–255, </a:t>
                      </a:r>
                    </a:p>
                    <a:p>
                      <a:pPr lvl="0" algn="l">
                        <a:lnSpc>
                          <a:spcPct val="100000"/>
                        </a:lnSpc>
                        <a:spcBef>
                          <a:spcPts val="0"/>
                        </a:spcBef>
                        <a:spcAft>
                          <a:spcPts val="0"/>
                        </a:spcAft>
                        <a:buNone/>
                      </a:pPr>
                      <a:r>
                        <a:rPr lang="en-US" sz="1600" b="0" i="0" u="none" strike="noStrike" noProof="0">
                          <a:solidFill>
                            <a:srgbClr val="000000"/>
                          </a:solidFill>
                          <a:latin typeface="Calibri"/>
                        </a:rPr>
                        <a:t>V: 50–180</a:t>
                      </a:r>
                      <a:endParaRPr lang="en-US"/>
                    </a:p>
                  </a:txBody>
                  <a:tcPr/>
                </a:tc>
                <a:tc>
                  <a:txBody>
                    <a:bodyPr/>
                    <a:lstStyle/>
                    <a:p>
                      <a:pPr lvl="0">
                        <a:buNone/>
                      </a:pPr>
                      <a:r>
                        <a:rPr lang="en-US" sz="1600" b="0" i="0" u="none" strike="noStrike" noProof="0">
                          <a:latin typeface="Calibri"/>
                        </a:rPr>
                        <a:t>H: 20–40°, S: 50–170, V: 50–150 </a:t>
                      </a:r>
                      <a:endParaRPr lang="en-US" sz="1600"/>
                    </a:p>
                  </a:txBody>
                  <a:tcPr/>
                </a:tc>
                <a:tc>
                  <a:txBody>
                    <a:bodyPr/>
                    <a:lstStyle/>
                    <a:p>
                      <a:pPr lvl="0">
                        <a:buNone/>
                      </a:pPr>
                      <a:r>
                        <a:rPr lang="en-US" sz="1600" b="0" i="0" u="none" strike="noStrike" noProof="0">
                          <a:latin typeface="Calibri"/>
                        </a:rPr>
                        <a:t>~60–70%</a:t>
                      </a:r>
                      <a:endParaRPr lang="en-US" sz="1600"/>
                    </a:p>
                  </a:txBody>
                  <a:tcPr/>
                </a:tc>
                <a:tc>
                  <a:txBody>
                    <a:bodyPr/>
                    <a:lstStyle/>
                    <a:p>
                      <a:pPr lvl="0">
                        <a:buNone/>
                      </a:pPr>
                      <a:r>
                        <a:rPr lang="en-US" sz="1600" b="0" i="0" u="none" strike="noStrike" noProof="0">
                          <a:latin typeface="Calibri"/>
                        </a:rPr>
                        <a:t>Rapid damage; high necrosis → fast phytotoxicity.</a:t>
                      </a:r>
                      <a:endParaRPr lang="en-US" sz="1600"/>
                    </a:p>
                  </a:txBody>
                  <a:tcPr/>
                </a:tc>
                <a:extLst>
                  <a:ext uri="{0D108BD9-81ED-4DB2-BD59-A6C34878D82A}">
                    <a16:rowId xmlns:a16="http://schemas.microsoft.com/office/drawing/2014/main" val="1375281160"/>
                  </a:ext>
                </a:extLst>
              </a:tr>
              <a:tr h="893525">
                <a:tc>
                  <a:txBody>
                    <a:bodyPr/>
                    <a:lstStyle/>
                    <a:p>
                      <a:pPr lvl="0" algn="ctr">
                        <a:buNone/>
                      </a:pPr>
                      <a:r>
                        <a:rPr lang="en-US" sz="1600" b="0" i="0" u="none" strike="noStrike" noProof="0">
                          <a:solidFill>
                            <a:srgbClr val="000000"/>
                          </a:solidFill>
                          <a:latin typeface="Calibri"/>
                        </a:rPr>
                        <a:t>ETHYLENE OXIDE (C₂H₄O)</a:t>
                      </a:r>
                      <a:endParaRPr lang="en-US" sz="1600"/>
                    </a:p>
                  </a:txBody>
                  <a:tcPr/>
                </a:tc>
                <a:tc>
                  <a:txBody>
                    <a:bodyPr/>
                    <a:lstStyle/>
                    <a:p>
                      <a:pPr lvl="0" algn="ctr">
                        <a:lnSpc>
                          <a:spcPct val="100000"/>
                        </a:lnSpc>
                        <a:spcBef>
                          <a:spcPts val="0"/>
                        </a:spcBef>
                        <a:spcAft>
                          <a:spcPts val="0"/>
                        </a:spcAft>
                        <a:buNone/>
                      </a:pPr>
                      <a:r>
                        <a:rPr lang="en-US" sz="1600" b="0" i="0" u="none" strike="noStrike" noProof="0">
                          <a:solidFill>
                            <a:srgbClr val="000000"/>
                          </a:solidFill>
                          <a:latin typeface="Calibri"/>
                        </a:rPr>
                        <a:t>ETHYL ACETATE</a:t>
                      </a:r>
                    </a:p>
                    <a:p>
                      <a:pPr lvl="0" algn="ctr">
                        <a:buNone/>
                      </a:pPr>
                      <a:endParaRPr lang="en-US" sz="1600">
                        <a:solidFill>
                          <a:srgbClr val="000000"/>
                        </a:solidFill>
                      </a:endParaRPr>
                    </a:p>
                  </a:txBody>
                  <a:tcPr/>
                </a:tc>
                <a:tc>
                  <a:txBody>
                    <a:bodyPr/>
                    <a:lstStyle/>
                    <a:p>
                      <a:pPr algn="ctr"/>
                      <a:r>
                        <a:rPr lang="en-US" sz="1600"/>
                        <a:t>72</a:t>
                      </a:r>
                    </a:p>
                  </a:txBody>
                  <a:tcPr/>
                </a:tc>
                <a:tc>
                  <a:txBody>
                    <a:bodyPr/>
                    <a:lstStyle/>
                    <a:p>
                      <a:pPr lvl="0" algn="ctr">
                        <a:buNone/>
                      </a:pPr>
                      <a:r>
                        <a:rPr lang="en-US" sz="1600"/>
                        <a:t>3.5</a:t>
                      </a:r>
                    </a:p>
                  </a:txBody>
                  <a:tcPr/>
                </a:tc>
                <a:tc>
                  <a:txBody>
                    <a:bodyPr/>
                    <a:lstStyle/>
                    <a:p>
                      <a:pPr lvl="0" algn="l">
                        <a:lnSpc>
                          <a:spcPct val="100000"/>
                        </a:lnSpc>
                        <a:spcBef>
                          <a:spcPts val="0"/>
                        </a:spcBef>
                        <a:spcAft>
                          <a:spcPts val="0"/>
                        </a:spcAft>
                        <a:buNone/>
                      </a:pPr>
                      <a:r>
                        <a:rPr lang="en-US" sz="1600" b="0" i="0" u="none" strike="noStrike" noProof="0">
                          <a:solidFill>
                            <a:srgbClr val="000000"/>
                          </a:solidFill>
                          <a:latin typeface="Calibri"/>
                        </a:rPr>
                        <a:t>H: 45–80°, </a:t>
                      </a:r>
                      <a:endParaRPr lang="en-US"/>
                    </a:p>
                    <a:p>
                      <a:pPr lvl="0" algn="l">
                        <a:lnSpc>
                          <a:spcPct val="100000"/>
                        </a:lnSpc>
                        <a:spcBef>
                          <a:spcPts val="0"/>
                        </a:spcBef>
                        <a:spcAft>
                          <a:spcPts val="0"/>
                        </a:spcAft>
                        <a:buNone/>
                      </a:pPr>
                      <a:r>
                        <a:rPr lang="en-US" sz="1600" b="0" i="0" u="none" strike="noStrike" noProof="0">
                          <a:solidFill>
                            <a:srgbClr val="000000"/>
                          </a:solidFill>
                          <a:latin typeface="Calibri"/>
                        </a:rPr>
                        <a:t>S: 50–255, </a:t>
                      </a:r>
                    </a:p>
                    <a:p>
                      <a:pPr lvl="0" algn="l">
                        <a:lnSpc>
                          <a:spcPct val="100000"/>
                        </a:lnSpc>
                        <a:spcBef>
                          <a:spcPts val="0"/>
                        </a:spcBef>
                        <a:spcAft>
                          <a:spcPts val="0"/>
                        </a:spcAft>
                        <a:buNone/>
                      </a:pPr>
                      <a:r>
                        <a:rPr lang="en-US" sz="1600" b="0" i="0" u="none" strike="noStrike" noProof="0">
                          <a:solidFill>
                            <a:srgbClr val="000000"/>
                          </a:solidFill>
                          <a:latin typeface="Calibri"/>
                        </a:rPr>
                        <a:t>V: 30–190</a:t>
                      </a:r>
                      <a:endParaRPr lang="en-US"/>
                    </a:p>
                  </a:txBody>
                  <a:tcPr/>
                </a:tc>
                <a:tc>
                  <a:txBody>
                    <a:bodyPr/>
                    <a:lstStyle/>
                    <a:p>
                      <a:pPr lvl="0">
                        <a:buNone/>
                      </a:pPr>
                      <a:r>
                        <a:rPr lang="en-US" sz="1600" b="0" i="0" u="none" strike="noStrike" noProof="0">
                          <a:latin typeface="Calibri"/>
                        </a:rPr>
                        <a:t>H: 20–45°, S: 30–150, V: 30–120</a:t>
                      </a:r>
                      <a:endParaRPr lang="en-US" sz="1600"/>
                    </a:p>
                  </a:txBody>
                  <a:tcPr/>
                </a:tc>
                <a:tc>
                  <a:txBody>
                    <a:bodyPr/>
                    <a:lstStyle/>
                    <a:p>
                      <a:pPr lvl="0">
                        <a:buNone/>
                      </a:pPr>
                      <a:r>
                        <a:rPr lang="en-US" sz="1600" b="0" i="0" u="none" strike="noStrike" noProof="0">
                          <a:latin typeface="Calibri"/>
                        </a:rPr>
                        <a:t>~65–75%</a:t>
                      </a:r>
                      <a:endParaRPr lang="en-US" sz="1600"/>
                    </a:p>
                  </a:txBody>
                  <a:tcPr/>
                </a:tc>
                <a:tc>
                  <a:txBody>
                    <a:bodyPr/>
                    <a:lstStyle/>
                    <a:p>
                      <a:pPr lvl="0">
                        <a:buNone/>
                      </a:pPr>
                      <a:r>
                        <a:rPr lang="en-US" sz="1600" b="0" i="0" u="none" strike="noStrike" noProof="0">
                          <a:latin typeface="Calibri"/>
                        </a:rPr>
                        <a:t>Slow, steady degradation; mild necrosis.</a:t>
                      </a:r>
                      <a:endParaRPr lang="en-US" sz="1600"/>
                    </a:p>
                  </a:txBody>
                  <a:tcPr/>
                </a:tc>
                <a:extLst>
                  <a:ext uri="{0D108BD9-81ED-4DB2-BD59-A6C34878D82A}">
                    <a16:rowId xmlns:a16="http://schemas.microsoft.com/office/drawing/2014/main" val="1418524708"/>
                  </a:ext>
                </a:extLst>
              </a:tr>
              <a:tr h="1038065">
                <a:tc>
                  <a:txBody>
                    <a:bodyPr/>
                    <a:lstStyle/>
                    <a:p>
                      <a:pPr lvl="0" algn="ctr">
                        <a:buNone/>
                      </a:pPr>
                      <a:r>
                        <a:rPr lang="en-US" sz="1600">
                          <a:solidFill>
                            <a:srgbClr val="000000"/>
                          </a:solidFill>
                        </a:rPr>
                        <a:t>CONC. SUPHURIC ACID</a:t>
                      </a:r>
                      <a:endParaRPr lang="en-IN" sz="1600">
                        <a:solidFill>
                          <a:srgbClr val="000000"/>
                        </a:solidFill>
                      </a:endParaRPr>
                    </a:p>
                  </a:txBody>
                  <a:tcPr/>
                </a:tc>
                <a:tc>
                  <a:txBody>
                    <a:bodyPr/>
                    <a:lstStyle/>
                    <a:p>
                      <a:pPr lvl="0" algn="ctr">
                        <a:buNone/>
                      </a:pPr>
                      <a:r>
                        <a:rPr lang="en-US" sz="1600" b="0" i="0" u="none" strike="noStrike" noProof="0">
                          <a:solidFill>
                            <a:srgbClr val="000000"/>
                          </a:solidFill>
                          <a:latin typeface="Calibri"/>
                        </a:rPr>
                        <a:t>DIL. SUPHURIC ACID</a:t>
                      </a:r>
                      <a:endParaRPr lang="en-US" sz="1600"/>
                    </a:p>
                  </a:txBody>
                  <a:tcPr/>
                </a:tc>
                <a:tc>
                  <a:txBody>
                    <a:bodyPr/>
                    <a:lstStyle/>
                    <a:p>
                      <a:pPr algn="ctr"/>
                      <a:r>
                        <a:rPr lang="en-US" sz="1600"/>
                        <a:t>60</a:t>
                      </a:r>
                    </a:p>
                  </a:txBody>
                  <a:tcPr/>
                </a:tc>
                <a:tc>
                  <a:txBody>
                    <a:bodyPr/>
                    <a:lstStyle/>
                    <a:p>
                      <a:pPr lvl="0" algn="ctr">
                        <a:buNone/>
                      </a:pPr>
                      <a:r>
                        <a:rPr lang="en-US" sz="1600"/>
                        <a:t>3</a:t>
                      </a:r>
                    </a:p>
                  </a:txBody>
                  <a:tcPr/>
                </a:tc>
                <a:tc>
                  <a:txBody>
                    <a:bodyPr/>
                    <a:lstStyle/>
                    <a:p>
                      <a:pPr lvl="0" algn="l">
                        <a:lnSpc>
                          <a:spcPct val="100000"/>
                        </a:lnSpc>
                        <a:spcBef>
                          <a:spcPts val="0"/>
                        </a:spcBef>
                        <a:spcAft>
                          <a:spcPts val="0"/>
                        </a:spcAft>
                        <a:buNone/>
                      </a:pPr>
                      <a:r>
                        <a:rPr lang="en-US" sz="1600" b="0" i="0" u="none" strike="noStrike" noProof="0">
                          <a:solidFill>
                            <a:srgbClr val="000000"/>
                          </a:solidFill>
                          <a:latin typeface="Calibri"/>
                        </a:rPr>
                        <a:t>H: 45–75°, S: 70–255, V: 60–180</a:t>
                      </a:r>
                    </a:p>
                    <a:p>
                      <a:pPr lvl="0">
                        <a:buNone/>
                      </a:pPr>
                      <a:endParaRPr lang="en-US" sz="1600"/>
                    </a:p>
                  </a:txBody>
                  <a:tcPr/>
                </a:tc>
                <a:tc>
                  <a:txBody>
                    <a:bodyPr/>
                    <a:lstStyle/>
                    <a:p>
                      <a:pPr lvl="0">
                        <a:buNone/>
                      </a:pPr>
                      <a:r>
                        <a:rPr lang="en-US" sz="1600" b="0" i="0" u="none" strike="noStrike" noProof="0">
                          <a:latin typeface="Calibri"/>
                        </a:rPr>
                        <a:t>H: 30–50°, S: 40–180, V: 40–140</a:t>
                      </a:r>
                      <a:endParaRPr lang="en-US" sz="1600" b="0"/>
                    </a:p>
                  </a:txBody>
                  <a:tcPr/>
                </a:tc>
                <a:tc>
                  <a:txBody>
                    <a:bodyPr/>
                    <a:lstStyle/>
                    <a:p>
                      <a:pPr lvl="0">
                        <a:buNone/>
                      </a:pPr>
                      <a:r>
                        <a:rPr lang="en-US" sz="1600" b="0" i="0" u="none" strike="noStrike" noProof="0">
                          <a:latin typeface="Calibri"/>
                        </a:rPr>
                        <a:t>~45–55%</a:t>
                      </a:r>
                      <a:endParaRPr lang="en-US" sz="1600"/>
                    </a:p>
                  </a:txBody>
                  <a:tcPr/>
                </a:tc>
                <a:tc>
                  <a:txBody>
                    <a:bodyPr/>
                    <a:lstStyle/>
                    <a:p>
                      <a:pPr lvl="0">
                        <a:buNone/>
                      </a:pPr>
                      <a:r>
                        <a:rPr lang="en-US" sz="1600" b="0" i="0" u="none" strike="noStrike" noProof="0">
                          <a:latin typeface="Calibri"/>
                        </a:rPr>
                        <a:t>Chlorosis → necrosis;  progressive breakdown.</a:t>
                      </a:r>
                      <a:endParaRPr lang="en-US" sz="1600"/>
                    </a:p>
                  </a:txBody>
                  <a:tcPr/>
                </a:tc>
                <a:extLst>
                  <a:ext uri="{0D108BD9-81ED-4DB2-BD59-A6C34878D82A}">
                    <a16:rowId xmlns:a16="http://schemas.microsoft.com/office/drawing/2014/main" val="2461663457"/>
                  </a:ext>
                </a:extLst>
              </a:tr>
              <a:tr h="952500">
                <a:tc>
                  <a:txBody>
                    <a:bodyPr/>
                    <a:lstStyle/>
                    <a:p>
                      <a:pPr lvl="0" algn="ctr">
                        <a:buNone/>
                      </a:pPr>
                      <a:r>
                        <a:rPr lang="en-US" sz="1600">
                          <a:solidFill>
                            <a:srgbClr val="000000"/>
                          </a:solidFill>
                        </a:rPr>
                        <a:t>AMMONIA</a:t>
                      </a:r>
                    </a:p>
                    <a:p>
                      <a:pPr lvl="0" algn="ctr">
                        <a:buNone/>
                      </a:pPr>
                      <a:r>
                        <a:rPr lang="en-US" sz="1600">
                          <a:solidFill>
                            <a:srgbClr val="000000"/>
                          </a:solidFill>
                        </a:rPr>
                        <a:t>GAS</a:t>
                      </a:r>
                    </a:p>
                    <a:p>
                      <a:pPr lvl="0" algn="ctr">
                        <a:buNone/>
                      </a:pPr>
                      <a:r>
                        <a:rPr lang="en-US" sz="1600">
                          <a:solidFill>
                            <a:srgbClr val="000000"/>
                          </a:solidFill>
                        </a:rPr>
                        <a:t>(</a:t>
                      </a:r>
                      <a:r>
                        <a:rPr lang="en-US" sz="1600" b="0" i="0" u="none" strike="noStrike" noProof="0">
                          <a:solidFill>
                            <a:srgbClr val="000000"/>
                          </a:solidFill>
                          <a:latin typeface="Calibri"/>
                        </a:rPr>
                        <a:t>NH₃)</a:t>
                      </a:r>
                      <a:endParaRPr lang="en-US" sz="1600">
                        <a:solidFill>
                          <a:srgbClr val="000000"/>
                        </a:solidFill>
                      </a:endParaRPr>
                    </a:p>
                  </a:txBody>
                  <a:tcPr/>
                </a:tc>
                <a:tc>
                  <a:txBody>
                    <a:bodyPr/>
                    <a:lstStyle/>
                    <a:p>
                      <a:pPr lvl="0" algn="ctr">
                        <a:lnSpc>
                          <a:spcPct val="100000"/>
                        </a:lnSpc>
                        <a:spcBef>
                          <a:spcPts val="0"/>
                        </a:spcBef>
                        <a:spcAft>
                          <a:spcPts val="0"/>
                        </a:spcAft>
                        <a:buNone/>
                      </a:pPr>
                      <a:r>
                        <a:rPr lang="en-US" sz="1600" b="0" i="0" u="none" strike="noStrike" noProof="0">
                          <a:solidFill>
                            <a:srgbClr val="000000"/>
                          </a:solidFill>
                          <a:latin typeface="Calibri"/>
                        </a:rPr>
                        <a:t>AMMONIUM HYDROXIDE</a:t>
                      </a:r>
                    </a:p>
                    <a:p>
                      <a:pPr lvl="0" algn="ctr">
                        <a:buNone/>
                      </a:pPr>
                      <a:endParaRPr lang="en-US" sz="1600">
                        <a:solidFill>
                          <a:srgbClr val="000000"/>
                        </a:solidFill>
                      </a:endParaRPr>
                    </a:p>
                  </a:txBody>
                  <a:tcPr/>
                </a:tc>
                <a:tc>
                  <a:txBody>
                    <a:bodyPr/>
                    <a:lstStyle/>
                    <a:p>
                      <a:pPr algn="ctr"/>
                      <a:r>
                        <a:rPr lang="en-US" sz="1600"/>
                        <a:t>24</a:t>
                      </a:r>
                    </a:p>
                  </a:txBody>
                  <a:tcPr/>
                </a:tc>
                <a:tc>
                  <a:txBody>
                    <a:bodyPr/>
                    <a:lstStyle/>
                    <a:p>
                      <a:pPr lvl="0" algn="ctr">
                        <a:buNone/>
                      </a:pPr>
                      <a:r>
                        <a:rPr lang="en-US" sz="1600"/>
                        <a:t>2</a:t>
                      </a:r>
                    </a:p>
                  </a:txBody>
                  <a:tcPr/>
                </a:tc>
                <a:tc>
                  <a:txBody>
                    <a:bodyPr/>
                    <a:lstStyle/>
                    <a:p>
                      <a:pPr lvl="0" algn="l">
                        <a:lnSpc>
                          <a:spcPct val="100000"/>
                        </a:lnSpc>
                        <a:spcBef>
                          <a:spcPts val="0"/>
                        </a:spcBef>
                        <a:spcAft>
                          <a:spcPts val="0"/>
                        </a:spcAft>
                        <a:buNone/>
                      </a:pPr>
                      <a:r>
                        <a:rPr lang="en-US" sz="1600" b="0" i="0" u="none" strike="noStrike" noProof="0">
                          <a:solidFill>
                            <a:srgbClr val="000000"/>
                          </a:solidFill>
                          <a:latin typeface="Calibri"/>
                        </a:rPr>
                        <a:t>H: 45–80°, S: 60–255, V: 45–180</a:t>
                      </a:r>
                    </a:p>
                  </a:txBody>
                  <a:tcPr/>
                </a:tc>
                <a:tc>
                  <a:txBody>
                    <a:bodyPr/>
                    <a:lstStyle/>
                    <a:p>
                      <a:pPr lvl="0">
                        <a:buNone/>
                      </a:pPr>
                      <a:r>
                        <a:rPr lang="en-US" sz="1600" b="0" i="0" u="none" strike="noStrike" noProof="0">
                          <a:latin typeface="Calibri"/>
                        </a:rPr>
                        <a:t>H: 15–35°, S: 30–150, V: 30–110 </a:t>
                      </a:r>
                      <a:endParaRPr lang="en-US" sz="1600"/>
                    </a:p>
                  </a:txBody>
                  <a:tcPr/>
                </a:tc>
                <a:tc>
                  <a:txBody>
                    <a:bodyPr/>
                    <a:lstStyle/>
                    <a:p>
                      <a:pPr lvl="0">
                        <a:buNone/>
                      </a:pPr>
                      <a:r>
                        <a:rPr lang="en-US" sz="1600" b="0" i="0" u="none" strike="noStrike" noProof="0">
                          <a:latin typeface="Calibri"/>
                        </a:rPr>
                        <a:t>~70–80%</a:t>
                      </a:r>
                      <a:endParaRPr lang="en-US" sz="1600"/>
                    </a:p>
                  </a:txBody>
                  <a:tcPr/>
                </a:tc>
                <a:tc>
                  <a:txBody>
                    <a:bodyPr/>
                    <a:lstStyle/>
                    <a:p>
                      <a:pPr lvl="0">
                        <a:buNone/>
                      </a:pPr>
                      <a:r>
                        <a:rPr lang="en-US" sz="1600" b="0" i="0" u="none" strike="noStrike" noProof="0">
                          <a:latin typeface="Calibri"/>
                        </a:rPr>
                        <a:t>Direct necrosis; little chlorosis due to fast cell death.</a:t>
                      </a:r>
                      <a:endParaRPr lang="en-US" sz="1600"/>
                    </a:p>
                  </a:txBody>
                  <a:tcPr/>
                </a:tc>
                <a:extLst>
                  <a:ext uri="{0D108BD9-81ED-4DB2-BD59-A6C34878D82A}">
                    <a16:rowId xmlns:a16="http://schemas.microsoft.com/office/drawing/2014/main" val="3344790023"/>
                  </a:ext>
                </a:extLst>
              </a:tr>
            </a:tbl>
          </a:graphicData>
        </a:graphic>
      </p:graphicFrame>
      <p:sp>
        <p:nvSpPr>
          <p:cNvPr id="4" name="Slide Number Placeholder 3">
            <a:extLst>
              <a:ext uri="{FF2B5EF4-FFF2-40B4-BE49-F238E27FC236}">
                <a16:creationId xmlns:a16="http://schemas.microsoft.com/office/drawing/2014/main" id="{99057BC9-297F-553C-AED2-43A33390FE52}"/>
              </a:ext>
            </a:extLst>
          </p:cNvPr>
          <p:cNvSpPr>
            <a:spLocks noGrp="1"/>
          </p:cNvSpPr>
          <p:nvPr>
            <p:ph type="sldNum" sz="quarter" idx="12"/>
          </p:nvPr>
        </p:nvSpPr>
        <p:spPr/>
        <p:txBody>
          <a:bodyPr/>
          <a:lstStyle/>
          <a:p>
            <a:fld id="{9BA15CD2-76D6-4EFE-91D9-7087332E3318}" type="slidenum">
              <a:rPr lang="en-IN" smtClean="0"/>
              <a:pPr/>
              <a:t>25</a:t>
            </a:fld>
            <a:endParaRPr lang="en-IN"/>
          </a:p>
        </p:txBody>
      </p:sp>
      <p:sp>
        <p:nvSpPr>
          <p:cNvPr id="2" name="TextBox 1">
            <a:extLst>
              <a:ext uri="{FF2B5EF4-FFF2-40B4-BE49-F238E27FC236}">
                <a16:creationId xmlns:a16="http://schemas.microsoft.com/office/drawing/2014/main" id="{17F4A4B6-F414-3AFD-FD51-ED8AE387C70F}"/>
              </a:ext>
            </a:extLst>
          </p:cNvPr>
          <p:cNvSpPr txBox="1"/>
          <p:nvPr/>
        </p:nvSpPr>
        <p:spPr>
          <a:xfrm>
            <a:off x="3045792" y="450574"/>
            <a:ext cx="6232938" cy="517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650"/>
              </a:lnSpc>
            </a:pPr>
            <a:r>
              <a:rPr lang="en-IN" sz="2800" b="1">
                <a:solidFill>
                  <a:srgbClr val="002060"/>
                </a:solidFill>
                <a:latin typeface="Bookman Old Style"/>
                <a:cs typeface="Segoe UI"/>
              </a:rPr>
              <a:t>TABULAR INTERPRETATION</a:t>
            </a:r>
            <a:r>
              <a:rPr lang="en-US" sz="2800">
                <a:latin typeface="Bookman Old Style"/>
                <a:cs typeface="Segoe UI"/>
              </a:rPr>
              <a:t>​</a:t>
            </a:r>
          </a:p>
          <a:p>
            <a:pPr>
              <a:lnSpc>
                <a:spcPts val="1500"/>
              </a:lnSpc>
            </a:pPr>
            <a:r>
              <a:rPr lang="en-IN" sz="2000">
                <a:latin typeface="Bookman Old Style"/>
                <a:cs typeface="Segoe UI"/>
              </a:rPr>
              <a:t>​</a:t>
            </a:r>
          </a:p>
        </p:txBody>
      </p:sp>
    </p:spTree>
    <p:extLst>
      <p:ext uri="{BB962C8B-B14F-4D97-AF65-F5344CB8AC3E}">
        <p14:creationId xmlns:p14="http://schemas.microsoft.com/office/powerpoint/2010/main" val="1943446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AA2AA6F-5A53-17D2-9177-5DE691858862}"/>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6974D2CC-4717-798E-9161-A9E5D659269F}"/>
              </a:ext>
            </a:extLst>
          </p:cNvPr>
          <p:cNvSpPr>
            <a:spLocks noGrp="1"/>
          </p:cNvSpPr>
          <p:nvPr>
            <p:ph type="sldNum" sz="quarter" idx="12"/>
          </p:nvPr>
        </p:nvSpPr>
        <p:spPr/>
        <p:txBody>
          <a:bodyPr/>
          <a:lstStyle/>
          <a:p>
            <a:fld id="{9BA15CD2-76D6-4EFE-91D9-7087332E3318}" type="slidenum">
              <a:rPr lang="en-IN" smtClean="0"/>
              <a:pPr/>
              <a:t>26</a:t>
            </a:fld>
            <a:endParaRPr lang="en-IN"/>
          </a:p>
        </p:txBody>
      </p:sp>
      <p:pic>
        <p:nvPicPr>
          <p:cNvPr id="11" name="Content Placeholder 10" descr="A graph of blue and red bars&#10;&#10;AI-generated content may be incorrect.">
            <a:extLst>
              <a:ext uri="{FF2B5EF4-FFF2-40B4-BE49-F238E27FC236}">
                <a16:creationId xmlns:a16="http://schemas.microsoft.com/office/drawing/2014/main" id="{99D2F89A-1D78-551D-5447-D9CD44F26B87}"/>
              </a:ext>
            </a:extLst>
          </p:cNvPr>
          <p:cNvPicPr>
            <a:picLocks noGrp="1" noChangeAspect="1"/>
          </p:cNvPicPr>
          <p:nvPr>
            <p:ph idx="1"/>
          </p:nvPr>
        </p:nvPicPr>
        <p:blipFill>
          <a:blip r:embed="rId2"/>
          <a:stretch>
            <a:fillRect/>
          </a:stretch>
        </p:blipFill>
        <p:spPr>
          <a:xfrm>
            <a:off x="407782" y="1237613"/>
            <a:ext cx="11166613" cy="5152746"/>
          </a:xfrm>
        </p:spPr>
      </p:pic>
      <p:sp>
        <p:nvSpPr>
          <p:cNvPr id="6" name="TextBox 5">
            <a:extLst>
              <a:ext uri="{FF2B5EF4-FFF2-40B4-BE49-F238E27FC236}">
                <a16:creationId xmlns:a16="http://schemas.microsoft.com/office/drawing/2014/main" id="{97ACD880-CBBB-7090-01DD-0A8DF125388C}"/>
              </a:ext>
            </a:extLst>
          </p:cNvPr>
          <p:cNvSpPr txBox="1"/>
          <p:nvPr/>
        </p:nvSpPr>
        <p:spPr>
          <a:xfrm>
            <a:off x="3179418" y="384155"/>
            <a:ext cx="8839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000" b="1" dirty="0">
                <a:solidFill>
                  <a:srgbClr val="C00000"/>
                </a:solidFill>
                <a:latin typeface="Bookman Old Style"/>
              </a:rPr>
              <a:t>Analysis of  Results</a:t>
            </a:r>
            <a:r>
              <a:rPr lang="en-US" sz="4000" dirty="0">
                <a:latin typeface="Bookman Old Style"/>
              </a:rPr>
              <a:t>​</a:t>
            </a:r>
            <a:endParaRPr lang="en-US" dirty="0"/>
          </a:p>
        </p:txBody>
      </p:sp>
    </p:spTree>
    <p:extLst>
      <p:ext uri="{BB962C8B-B14F-4D97-AF65-F5344CB8AC3E}">
        <p14:creationId xmlns:p14="http://schemas.microsoft.com/office/powerpoint/2010/main" val="3683302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screenshot of a computer&#10;&#10;AI-generated content may be incorrect.">
            <a:extLst>
              <a:ext uri="{FF2B5EF4-FFF2-40B4-BE49-F238E27FC236}">
                <a16:creationId xmlns:a16="http://schemas.microsoft.com/office/drawing/2014/main" id="{2C7677B8-EF40-7161-ED4F-F2F0F0CF58F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812" y="1471027"/>
            <a:ext cx="2412696" cy="1983834"/>
          </a:xfrm>
        </p:spPr>
      </p:pic>
      <p:sp>
        <p:nvSpPr>
          <p:cNvPr id="3" name="Date Placeholder 2">
            <a:extLst>
              <a:ext uri="{FF2B5EF4-FFF2-40B4-BE49-F238E27FC236}">
                <a16:creationId xmlns:a16="http://schemas.microsoft.com/office/drawing/2014/main" id="{C90FFEBE-4F8D-C223-4FA0-7C143B71D1E4}"/>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7F01BB6E-CD1A-73AD-69CB-1D030B5985CE}"/>
              </a:ext>
            </a:extLst>
          </p:cNvPr>
          <p:cNvSpPr>
            <a:spLocks noGrp="1"/>
          </p:cNvSpPr>
          <p:nvPr>
            <p:ph type="sldNum" sz="quarter" idx="12"/>
          </p:nvPr>
        </p:nvSpPr>
        <p:spPr/>
        <p:txBody>
          <a:bodyPr/>
          <a:lstStyle/>
          <a:p>
            <a:fld id="{9BA15CD2-76D6-4EFE-91D9-7087332E3318}" type="slidenum">
              <a:rPr lang="en-IN" smtClean="0"/>
              <a:pPr/>
              <a:t>27</a:t>
            </a:fld>
            <a:endParaRPr lang="en-IN"/>
          </a:p>
        </p:txBody>
      </p:sp>
      <p:pic>
        <p:nvPicPr>
          <p:cNvPr id="16" name="Picture 15" descr="A close up of food&#10;&#10;AI-generated content may be incorrect.">
            <a:extLst>
              <a:ext uri="{FF2B5EF4-FFF2-40B4-BE49-F238E27FC236}">
                <a16:creationId xmlns:a16="http://schemas.microsoft.com/office/drawing/2014/main" id="{F83CA533-237C-A5A2-E6CF-D8FE188ACB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8012" y="1390288"/>
            <a:ext cx="2412696" cy="2038712"/>
          </a:xfrm>
          <a:prstGeom prst="rect">
            <a:avLst/>
          </a:prstGeom>
        </p:spPr>
      </p:pic>
      <p:sp>
        <p:nvSpPr>
          <p:cNvPr id="18" name="TextBox 17">
            <a:extLst>
              <a:ext uri="{FF2B5EF4-FFF2-40B4-BE49-F238E27FC236}">
                <a16:creationId xmlns:a16="http://schemas.microsoft.com/office/drawing/2014/main" id="{F2635D52-E7CB-5099-4307-95AD557FB644}"/>
              </a:ext>
            </a:extLst>
          </p:cNvPr>
          <p:cNvSpPr txBox="1"/>
          <p:nvPr/>
        </p:nvSpPr>
        <p:spPr>
          <a:xfrm>
            <a:off x="174812" y="1008968"/>
            <a:ext cx="6622596" cy="430887"/>
          </a:xfrm>
          <a:prstGeom prst="rect">
            <a:avLst/>
          </a:prstGeom>
          <a:noFill/>
        </p:spPr>
        <p:txBody>
          <a:bodyPr wrap="square" rtlCol="0">
            <a:spAutoFit/>
          </a:bodyPr>
          <a:lstStyle/>
          <a:p>
            <a:r>
              <a:rPr lang="en-IN" sz="2200" b="1">
                <a:solidFill>
                  <a:srgbClr val="002060"/>
                </a:solidFill>
                <a:latin typeface="Bookman Old Style" panose="02050604050505020204" pitchFamily="18" charset="0"/>
              </a:rPr>
              <a:t>MOSS SAMPLES UNDER OPENCV</a:t>
            </a:r>
          </a:p>
        </p:txBody>
      </p:sp>
      <p:sp>
        <p:nvSpPr>
          <p:cNvPr id="19" name="TextBox 18">
            <a:extLst>
              <a:ext uri="{FF2B5EF4-FFF2-40B4-BE49-F238E27FC236}">
                <a16:creationId xmlns:a16="http://schemas.microsoft.com/office/drawing/2014/main" id="{3C723684-79A8-3BEC-19BA-A99A0E6ACA77}"/>
              </a:ext>
            </a:extLst>
          </p:cNvPr>
          <p:cNvSpPr txBox="1"/>
          <p:nvPr/>
        </p:nvSpPr>
        <p:spPr>
          <a:xfrm>
            <a:off x="0" y="3520465"/>
            <a:ext cx="4373697" cy="369332"/>
          </a:xfrm>
          <a:prstGeom prst="rect">
            <a:avLst/>
          </a:prstGeom>
          <a:noFill/>
        </p:spPr>
        <p:txBody>
          <a:bodyPr wrap="square" rtlCol="0">
            <a:spAutoFit/>
          </a:bodyPr>
          <a:lstStyle/>
          <a:p>
            <a:r>
              <a:rPr lang="en-IN"/>
              <a:t>a)Moss sample when exposed to Acetic Acid</a:t>
            </a:r>
          </a:p>
        </p:txBody>
      </p:sp>
      <p:pic>
        <p:nvPicPr>
          <p:cNvPr id="21" name="Picture 20" descr="A green square with white text&#10;&#10;AI-generated content may be incorrect.">
            <a:extLst>
              <a:ext uri="{FF2B5EF4-FFF2-40B4-BE49-F238E27FC236}">
                <a16:creationId xmlns:a16="http://schemas.microsoft.com/office/drawing/2014/main" id="{93F4AD41-007A-1E5B-6619-F43EA5A467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5453" y="1368706"/>
            <a:ext cx="2743200" cy="2060294"/>
          </a:xfrm>
          <a:prstGeom prst="rect">
            <a:avLst/>
          </a:prstGeom>
        </p:spPr>
      </p:pic>
      <p:pic>
        <p:nvPicPr>
          <p:cNvPr id="23" name="Picture 22" descr="A close up of food&#10;&#10;AI-generated content may be incorrect.">
            <a:extLst>
              <a:ext uri="{FF2B5EF4-FFF2-40B4-BE49-F238E27FC236}">
                <a16:creationId xmlns:a16="http://schemas.microsoft.com/office/drawing/2014/main" id="{200A3D73-6BF9-A500-A620-26D990C8A3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56240" y="1368706"/>
            <a:ext cx="2650331" cy="2060294"/>
          </a:xfrm>
          <a:prstGeom prst="rect">
            <a:avLst/>
          </a:prstGeom>
        </p:spPr>
      </p:pic>
      <p:sp>
        <p:nvSpPr>
          <p:cNvPr id="25" name="TextBox 24">
            <a:extLst>
              <a:ext uri="{FF2B5EF4-FFF2-40B4-BE49-F238E27FC236}">
                <a16:creationId xmlns:a16="http://schemas.microsoft.com/office/drawing/2014/main" id="{EE41B119-F079-5615-9B54-A695AB79F5A8}"/>
              </a:ext>
            </a:extLst>
          </p:cNvPr>
          <p:cNvSpPr txBox="1"/>
          <p:nvPr/>
        </p:nvSpPr>
        <p:spPr>
          <a:xfrm>
            <a:off x="5983284" y="3516502"/>
            <a:ext cx="5926774" cy="369332"/>
          </a:xfrm>
          <a:prstGeom prst="rect">
            <a:avLst/>
          </a:prstGeom>
          <a:noFill/>
        </p:spPr>
        <p:txBody>
          <a:bodyPr wrap="square" lIns="91440" tIns="45720" rIns="91440" bIns="45720" rtlCol="0" anchor="t">
            <a:spAutoFit/>
          </a:bodyPr>
          <a:lstStyle/>
          <a:p>
            <a:r>
              <a:rPr lang="en-IN"/>
              <a:t>b) Moss sample when exposed to </a:t>
            </a:r>
            <a:r>
              <a:rPr lang="en-US"/>
              <a:t>Dilute Sulfuric Acid (H₂SO₄)</a:t>
            </a:r>
            <a:endParaRPr lang="en-IN"/>
          </a:p>
        </p:txBody>
      </p:sp>
      <p:sp>
        <p:nvSpPr>
          <p:cNvPr id="28" name="TextBox 27">
            <a:extLst>
              <a:ext uri="{FF2B5EF4-FFF2-40B4-BE49-F238E27FC236}">
                <a16:creationId xmlns:a16="http://schemas.microsoft.com/office/drawing/2014/main" id="{97CB6478-7A1D-B602-256C-4FFD856FC9B8}"/>
              </a:ext>
            </a:extLst>
          </p:cNvPr>
          <p:cNvSpPr txBox="1"/>
          <p:nvPr/>
        </p:nvSpPr>
        <p:spPr>
          <a:xfrm>
            <a:off x="174812" y="4131325"/>
            <a:ext cx="11921708" cy="2400657"/>
          </a:xfrm>
          <a:prstGeom prst="rect">
            <a:avLst/>
          </a:prstGeom>
          <a:noFill/>
        </p:spPr>
        <p:txBody>
          <a:bodyPr wrap="square" rtlCol="0">
            <a:spAutoFit/>
          </a:bodyPr>
          <a:lstStyle/>
          <a:p>
            <a:r>
              <a:rPr lang="en-US" sz="2200">
                <a:solidFill>
                  <a:srgbClr val="002060"/>
                </a:solidFill>
                <a:latin typeface="Bookman Old Style" panose="02050604050505020204" pitchFamily="18" charset="0"/>
              </a:rPr>
              <a:t>OpenCV captures frames from the ESP32-CAM and converts each image from BGR to HSV format. The HSV model separates color into three components:</a:t>
            </a:r>
          </a:p>
          <a:p>
            <a:r>
              <a:rPr lang="en-US" sz="2200" b="1">
                <a:solidFill>
                  <a:srgbClr val="002060"/>
                </a:solidFill>
                <a:latin typeface="Bookman Old Style" panose="02050604050505020204" pitchFamily="18" charset="0"/>
              </a:rPr>
              <a:t>Hue (H):</a:t>
            </a:r>
            <a:r>
              <a:rPr lang="en-US" sz="2200">
                <a:solidFill>
                  <a:srgbClr val="002060"/>
                </a:solidFill>
                <a:latin typeface="Bookman Old Style" panose="02050604050505020204" pitchFamily="18" charset="0"/>
              </a:rPr>
              <a:t> Type of color (e.g., green ~60°, yellow ~30°, brown ~10–20° with low saturation)</a:t>
            </a:r>
          </a:p>
          <a:p>
            <a:r>
              <a:rPr lang="en-US" sz="2200" b="1">
                <a:solidFill>
                  <a:srgbClr val="002060"/>
                </a:solidFill>
                <a:latin typeface="Bookman Old Style" panose="02050604050505020204" pitchFamily="18" charset="0"/>
              </a:rPr>
              <a:t>Saturation (S):</a:t>
            </a:r>
            <a:r>
              <a:rPr lang="en-US" sz="2200">
                <a:solidFill>
                  <a:srgbClr val="002060"/>
                </a:solidFill>
                <a:latin typeface="Bookman Old Style" panose="02050604050505020204" pitchFamily="18" charset="0"/>
              </a:rPr>
              <a:t> Intensity of the color</a:t>
            </a:r>
          </a:p>
          <a:p>
            <a:r>
              <a:rPr lang="en-US" sz="2200" b="1">
                <a:solidFill>
                  <a:srgbClr val="002060"/>
                </a:solidFill>
                <a:latin typeface="Bookman Old Style" panose="02050604050505020204" pitchFamily="18" charset="0"/>
              </a:rPr>
              <a:t>Value (V):</a:t>
            </a:r>
            <a:r>
              <a:rPr lang="en-US" sz="2200">
                <a:solidFill>
                  <a:srgbClr val="002060"/>
                </a:solidFill>
                <a:latin typeface="Bookman Old Style" panose="02050604050505020204" pitchFamily="18" charset="0"/>
              </a:rPr>
              <a:t> Brightness of the color</a:t>
            </a:r>
          </a:p>
          <a:p>
            <a:endParaRPr lang="en-IN">
              <a:latin typeface="Bookman Old Style" panose="02050604050505020204" pitchFamily="18" charset="0"/>
            </a:endParaRPr>
          </a:p>
        </p:txBody>
      </p:sp>
      <p:sp>
        <p:nvSpPr>
          <p:cNvPr id="11" name="TextBox 10">
            <a:extLst>
              <a:ext uri="{FF2B5EF4-FFF2-40B4-BE49-F238E27FC236}">
                <a16:creationId xmlns:a16="http://schemas.microsoft.com/office/drawing/2014/main" id="{0DDFD102-795D-C3C8-82C0-C81E49C914B0}"/>
              </a:ext>
            </a:extLst>
          </p:cNvPr>
          <p:cNvSpPr txBox="1"/>
          <p:nvPr/>
        </p:nvSpPr>
        <p:spPr>
          <a:xfrm>
            <a:off x="3399183" y="262835"/>
            <a:ext cx="77569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000" b="1">
                <a:solidFill>
                  <a:srgbClr val="C00000"/>
                </a:solidFill>
                <a:latin typeface="Bookman Old Style"/>
              </a:rPr>
              <a:t>Analysis of  Results</a:t>
            </a:r>
            <a:r>
              <a:rPr lang="en-US" sz="4000">
                <a:latin typeface="Bookman Old Style"/>
              </a:rPr>
              <a:t>​​​</a:t>
            </a:r>
            <a:endParaRPr lang="en-US"/>
          </a:p>
        </p:txBody>
      </p:sp>
    </p:spTree>
    <p:extLst>
      <p:ext uri="{BB962C8B-B14F-4D97-AF65-F5344CB8AC3E}">
        <p14:creationId xmlns:p14="http://schemas.microsoft.com/office/powerpoint/2010/main" val="398393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ED5DE9-B4AC-20E4-F5F1-6145EFAB24BB}"/>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B977AD6A-73A8-7771-60DB-8B0B52DC73B3}"/>
              </a:ext>
            </a:extLst>
          </p:cNvPr>
          <p:cNvSpPr>
            <a:spLocks noGrp="1"/>
          </p:cNvSpPr>
          <p:nvPr>
            <p:ph type="sldNum" sz="quarter" idx="12"/>
          </p:nvPr>
        </p:nvSpPr>
        <p:spPr/>
        <p:txBody>
          <a:bodyPr/>
          <a:lstStyle/>
          <a:p>
            <a:fld id="{9BA15CD2-76D6-4EFE-91D9-7087332E3318}" type="slidenum">
              <a:rPr lang="en-IN" smtClean="0"/>
              <a:pPr/>
              <a:t>28</a:t>
            </a:fld>
            <a:endParaRPr lang="en-IN"/>
          </a:p>
        </p:txBody>
      </p:sp>
      <p:sp>
        <p:nvSpPr>
          <p:cNvPr id="7" name="TextBox 6">
            <a:extLst>
              <a:ext uri="{FF2B5EF4-FFF2-40B4-BE49-F238E27FC236}">
                <a16:creationId xmlns:a16="http://schemas.microsoft.com/office/drawing/2014/main" id="{136D562C-4A95-9989-3F5F-802FFF5EF258}"/>
              </a:ext>
            </a:extLst>
          </p:cNvPr>
          <p:cNvSpPr txBox="1"/>
          <p:nvPr/>
        </p:nvSpPr>
        <p:spPr>
          <a:xfrm>
            <a:off x="0" y="1400502"/>
            <a:ext cx="6542843" cy="5293757"/>
          </a:xfrm>
          <a:prstGeom prst="rect">
            <a:avLst/>
          </a:prstGeom>
          <a:noFill/>
        </p:spPr>
        <p:txBody>
          <a:bodyPr wrap="square" lIns="91440" tIns="45720" rIns="91440" bIns="45720" rtlCol="0" anchor="t">
            <a:spAutoFit/>
          </a:bodyPr>
          <a:lstStyle/>
          <a:p>
            <a:r>
              <a:rPr lang="en-US" sz="2000" dirty="0">
                <a:solidFill>
                  <a:srgbClr val="002060"/>
                </a:solidFill>
                <a:latin typeface="Bookman Old Style"/>
              </a:rPr>
              <a:t>Fig illustrates the progression of discoloration (%) in moss samples exposed to sulfuric acid (H₂SO₄) over a 3-hour period, as quantified by computer vision algorithms. The horizontal axis represents time in hours, while the vertical axis indicates the percentage of discoloration detected relative to the baseline green coloration.</a:t>
            </a:r>
          </a:p>
          <a:p>
            <a:endParaRPr lang="en-US" sz="2000" dirty="0">
              <a:solidFill>
                <a:srgbClr val="002060"/>
              </a:solidFill>
              <a:latin typeface="Bookman Old Style"/>
            </a:endParaRPr>
          </a:p>
          <a:p>
            <a:r>
              <a:rPr lang="en-US" sz="2000" dirty="0">
                <a:solidFill>
                  <a:srgbClr val="002060"/>
                </a:solidFill>
                <a:latin typeface="Bookman Old Style"/>
              </a:rPr>
              <a:t>An initial rapid increase in discoloration is observed within the first 1 hour, with values exceeding 80% of total measurable pigment loss. The curve then exhibits a decelerating trend, approaching an asymptotic maximum near 100% discoloration. This saturation behavior indicates the completion of pigment degradation and tissue damage.</a:t>
            </a:r>
          </a:p>
          <a:p>
            <a:endParaRPr lang="en-US" b="1" dirty="0">
              <a:solidFill>
                <a:srgbClr val="002060"/>
              </a:solidFill>
              <a:latin typeface="Bookman Old Style"/>
            </a:endParaRPr>
          </a:p>
        </p:txBody>
      </p:sp>
      <p:pic>
        <p:nvPicPr>
          <p:cNvPr id="8" name="Content Placeholder 7" descr="A graph with a red line&#10;&#10;AI-generated content may be incorrect.">
            <a:extLst>
              <a:ext uri="{FF2B5EF4-FFF2-40B4-BE49-F238E27FC236}">
                <a16:creationId xmlns:a16="http://schemas.microsoft.com/office/drawing/2014/main" id="{642F8EFC-0B14-2DA1-AD26-D6CA4E83FFDB}"/>
              </a:ext>
            </a:extLst>
          </p:cNvPr>
          <p:cNvPicPr>
            <a:picLocks noGrp="1" noChangeAspect="1"/>
          </p:cNvPicPr>
          <p:nvPr>
            <p:ph idx="1"/>
          </p:nvPr>
        </p:nvPicPr>
        <p:blipFill>
          <a:blip r:embed="rId2"/>
          <a:stretch>
            <a:fillRect/>
          </a:stretch>
        </p:blipFill>
        <p:spPr>
          <a:xfrm>
            <a:off x="6531046" y="1403669"/>
            <a:ext cx="5468869" cy="4451210"/>
          </a:xfrm>
          <a:prstGeom prst="rect">
            <a:avLst/>
          </a:prstGeom>
          <a:ln>
            <a:noFill/>
          </a:ln>
        </p:spPr>
      </p:pic>
      <p:sp>
        <p:nvSpPr>
          <p:cNvPr id="9" name="TextBox 8">
            <a:extLst>
              <a:ext uri="{FF2B5EF4-FFF2-40B4-BE49-F238E27FC236}">
                <a16:creationId xmlns:a16="http://schemas.microsoft.com/office/drawing/2014/main" id="{8FBDEAE3-CD73-8BF4-6222-F181116DAB52}"/>
              </a:ext>
            </a:extLst>
          </p:cNvPr>
          <p:cNvSpPr txBox="1"/>
          <p:nvPr/>
        </p:nvSpPr>
        <p:spPr>
          <a:xfrm>
            <a:off x="3045792" y="284922"/>
            <a:ext cx="76465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000" b="1">
                <a:solidFill>
                  <a:srgbClr val="C00000"/>
                </a:solidFill>
                <a:latin typeface="Bookman Old Style"/>
              </a:rPr>
              <a:t>Analysis of  Results</a:t>
            </a:r>
            <a:r>
              <a:rPr lang="en-US" sz="4000">
                <a:latin typeface="Bookman Old Style"/>
              </a:rPr>
              <a:t>​​​​</a:t>
            </a:r>
            <a:endParaRPr lang="en-US"/>
          </a:p>
        </p:txBody>
      </p:sp>
    </p:spTree>
    <p:extLst>
      <p:ext uri="{BB962C8B-B14F-4D97-AF65-F5344CB8AC3E}">
        <p14:creationId xmlns:p14="http://schemas.microsoft.com/office/powerpoint/2010/main" val="4027227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1570D-58AD-74B0-F8FE-EC78B2052BE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E0200E-DC7B-F1E2-90E8-C52B269972E9}"/>
              </a:ext>
            </a:extLst>
          </p:cNvPr>
          <p:cNvSpPr>
            <a:spLocks noGrp="1"/>
          </p:cNvSpPr>
          <p:nvPr>
            <p:ph idx="1"/>
          </p:nvPr>
        </p:nvSpPr>
        <p:spPr>
          <a:xfrm>
            <a:off x="174811" y="1117600"/>
            <a:ext cx="11842377" cy="5229605"/>
          </a:xfrm>
        </p:spPr>
        <p:txBody>
          <a:bodyPr vert="horz" lIns="91440" tIns="45720" rIns="91440" bIns="45720" rtlCol="0" anchor="t">
            <a:normAutofit lnSpcReduction="10000"/>
          </a:bodyPr>
          <a:lstStyle/>
          <a:p>
            <a:r>
              <a:rPr lang="en-IN" sz="2200" b="1" dirty="0"/>
              <a:t>IMPLEMENTATION OF HUMIDIFIRES:</a:t>
            </a:r>
          </a:p>
          <a:p>
            <a:pPr marL="0" indent="0">
              <a:buNone/>
            </a:pPr>
            <a:r>
              <a:rPr lang="en-US" sz="2000" dirty="0"/>
              <a:t>During system design, low-voltage (5V) ultrasonic humidifiers were incorporated to simulate high-humidity environments for stress testing the moss. However, challenges arose due to voltage instability when multiple peripherals were powered from a single source and also the mist buildup which can hinder the HSV readings</a:t>
            </a:r>
          </a:p>
          <a:p>
            <a:pPr marL="0" indent="0">
              <a:buNone/>
            </a:pPr>
            <a:r>
              <a:rPr lang="en-US" sz="2000" b="1" dirty="0"/>
              <a:t>STRATEGY</a:t>
            </a:r>
          </a:p>
          <a:p>
            <a:pPr marL="0" indent="0">
              <a:buNone/>
            </a:pPr>
            <a:r>
              <a:rPr lang="en-US" sz="2000" dirty="0"/>
              <a:t>A dedicated power regulation module was introduced to stabilize current delivery to each humidifier.</a:t>
            </a:r>
          </a:p>
          <a:p>
            <a:pPr marL="0" indent="0">
              <a:buNone/>
            </a:pPr>
            <a:r>
              <a:rPr lang="en-US" sz="2000" dirty="0"/>
              <a:t>An exhaust valve at the lid of the jar to release the buildup mist caused by humidifiers.</a:t>
            </a:r>
          </a:p>
          <a:p>
            <a:r>
              <a:rPr lang="en-US" sz="2200" b="1" dirty="0"/>
              <a:t>LIGHT GLARE</a:t>
            </a:r>
          </a:p>
          <a:p>
            <a:pPr marL="0" indent="0">
              <a:buNone/>
            </a:pPr>
            <a:r>
              <a:rPr lang="en-US" sz="2000" dirty="0"/>
              <a:t>Computer vision-based color detection was affected by specular glare and light reflections from the transparent chamber walls effecting the corresponding HSV values.</a:t>
            </a:r>
          </a:p>
          <a:p>
            <a:pPr marL="0" indent="0">
              <a:buNone/>
            </a:pPr>
            <a:r>
              <a:rPr lang="en-US" sz="2000" b="1" dirty="0"/>
              <a:t>STRATEGY</a:t>
            </a:r>
          </a:p>
          <a:p>
            <a:pPr marL="0" indent="0">
              <a:buNone/>
            </a:pPr>
            <a:r>
              <a:rPr lang="en-US" sz="2000" dirty="0"/>
              <a:t>The camera angle was adjusted to minimize direct reflection, and adaptive histogram equalization was applied in the CV algorithm to correct lighting inconsistencies.</a:t>
            </a:r>
          </a:p>
        </p:txBody>
      </p:sp>
      <p:sp>
        <p:nvSpPr>
          <p:cNvPr id="3" name="Date Placeholder 2">
            <a:extLst>
              <a:ext uri="{FF2B5EF4-FFF2-40B4-BE49-F238E27FC236}">
                <a16:creationId xmlns:a16="http://schemas.microsoft.com/office/drawing/2014/main" id="{98289572-F40D-E5AF-76D2-B622233D8F7C}"/>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33E66135-E2C4-F9AF-FA6D-7C506732197A}"/>
              </a:ext>
            </a:extLst>
          </p:cNvPr>
          <p:cNvSpPr>
            <a:spLocks noGrp="1"/>
          </p:cNvSpPr>
          <p:nvPr>
            <p:ph type="sldNum" sz="quarter" idx="12"/>
          </p:nvPr>
        </p:nvSpPr>
        <p:spPr/>
        <p:txBody>
          <a:bodyPr/>
          <a:lstStyle/>
          <a:p>
            <a:fld id="{9BA15CD2-76D6-4EFE-91D9-7087332E3318}" type="slidenum">
              <a:rPr lang="en-IN" smtClean="0"/>
              <a:pPr/>
              <a:t>29</a:t>
            </a:fld>
            <a:endParaRPr lang="en-IN"/>
          </a:p>
        </p:txBody>
      </p:sp>
      <p:sp>
        <p:nvSpPr>
          <p:cNvPr id="5" name="Title 1">
            <a:extLst>
              <a:ext uri="{FF2B5EF4-FFF2-40B4-BE49-F238E27FC236}">
                <a16:creationId xmlns:a16="http://schemas.microsoft.com/office/drawing/2014/main" id="{844D8FD5-61F8-28C6-278C-75740B48B008}"/>
              </a:ext>
            </a:extLst>
          </p:cNvPr>
          <p:cNvSpPr txBox="1">
            <a:spLocks/>
          </p:cNvSpPr>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Challenges Faced</a:t>
            </a:r>
          </a:p>
        </p:txBody>
      </p:sp>
    </p:spTree>
    <p:extLst>
      <p:ext uri="{BB962C8B-B14F-4D97-AF65-F5344CB8AC3E}">
        <p14:creationId xmlns:p14="http://schemas.microsoft.com/office/powerpoint/2010/main" val="3031533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B1C1988-AE0B-88A3-3DF6-11D7B6584DFA}"/>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3B09EF8A-63AB-0729-F7A0-B08D1E293C9B}"/>
              </a:ext>
            </a:extLst>
          </p:cNvPr>
          <p:cNvSpPr>
            <a:spLocks noGrp="1"/>
          </p:cNvSpPr>
          <p:nvPr>
            <p:ph type="sldNum" sz="quarter" idx="12"/>
          </p:nvPr>
        </p:nvSpPr>
        <p:spPr/>
        <p:txBody>
          <a:bodyPr/>
          <a:lstStyle/>
          <a:p>
            <a:fld id="{9BA15CD2-76D6-4EFE-91D9-7087332E3318}" type="slidenum">
              <a:rPr lang="en-IN" smtClean="0"/>
              <a:pPr/>
              <a:t>3</a:t>
            </a:fld>
            <a:endParaRPr lang="en-IN"/>
          </a:p>
        </p:txBody>
      </p:sp>
      <p:sp>
        <p:nvSpPr>
          <p:cNvPr id="6" name="Title 1">
            <a:extLst>
              <a:ext uri="{FF2B5EF4-FFF2-40B4-BE49-F238E27FC236}">
                <a16:creationId xmlns:a16="http://schemas.microsoft.com/office/drawing/2014/main" id="{BEBB7EA9-E087-F494-97C5-06B13A2535A6}"/>
              </a:ext>
            </a:extLst>
          </p:cNvPr>
          <p:cNvSpPr txBox="1">
            <a:spLocks/>
          </p:cNvSpPr>
          <p:nvPr/>
        </p:nvSpPr>
        <p:spPr>
          <a:xfrm>
            <a:off x="2339498" y="178833"/>
            <a:ext cx="8551282" cy="638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200" b="1">
              <a:solidFill>
                <a:srgbClr val="C00000"/>
              </a:solidFill>
            </a:endParaRPr>
          </a:p>
        </p:txBody>
      </p:sp>
      <p:sp>
        <p:nvSpPr>
          <p:cNvPr id="2" name="Title 1">
            <a:extLst>
              <a:ext uri="{FF2B5EF4-FFF2-40B4-BE49-F238E27FC236}">
                <a16:creationId xmlns:a16="http://schemas.microsoft.com/office/drawing/2014/main" id="{F4C92045-E69D-E287-24F9-F3EC5A13CCB1}"/>
              </a:ext>
            </a:extLst>
          </p:cNvPr>
          <p:cNvSpPr txBox="1">
            <a:spLocks/>
          </p:cNvSpPr>
          <p:nvPr/>
        </p:nvSpPr>
        <p:spPr>
          <a:xfrm>
            <a:off x="2182762" y="89747"/>
            <a:ext cx="8151863" cy="1319953"/>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a:t>EL Phase-II</a:t>
            </a:r>
          </a:p>
          <a:p>
            <a:r>
              <a:rPr lang="en-US" sz="4000"/>
              <a:t>P</a:t>
            </a:r>
            <a:r>
              <a:rPr lang="en-IN" sz="4000" err="1"/>
              <a:t>resentation</a:t>
            </a:r>
            <a:r>
              <a:rPr lang="en-IN" sz="4000"/>
              <a:t> Outline</a:t>
            </a:r>
          </a:p>
        </p:txBody>
      </p:sp>
      <p:sp>
        <p:nvSpPr>
          <p:cNvPr id="8" name="Content Placeholder 7">
            <a:extLst>
              <a:ext uri="{FF2B5EF4-FFF2-40B4-BE49-F238E27FC236}">
                <a16:creationId xmlns:a16="http://schemas.microsoft.com/office/drawing/2014/main" id="{EB2484C8-68BC-9AA1-D8C5-282E3D75696E}"/>
              </a:ext>
            </a:extLst>
          </p:cNvPr>
          <p:cNvSpPr>
            <a:spLocks noGrp="1"/>
          </p:cNvSpPr>
          <p:nvPr>
            <p:ph idx="1"/>
          </p:nvPr>
        </p:nvSpPr>
        <p:spPr>
          <a:xfrm>
            <a:off x="355601" y="1498786"/>
            <a:ext cx="11661590" cy="5180381"/>
          </a:xfrm>
        </p:spPr>
        <p:txBody>
          <a:bodyPr>
            <a:normAutofit/>
          </a:bodyPr>
          <a:lstStyle/>
          <a:p>
            <a:r>
              <a:rPr lang="en-US"/>
              <a:t>Introduction</a:t>
            </a:r>
          </a:p>
          <a:p>
            <a:r>
              <a:rPr lang="en-US"/>
              <a:t>Project Overview</a:t>
            </a:r>
          </a:p>
          <a:p>
            <a:r>
              <a:rPr lang="en-US"/>
              <a:t>Comments during EL Phase-I and action taken.</a:t>
            </a:r>
          </a:p>
          <a:p>
            <a:r>
              <a:rPr lang="en-US"/>
              <a:t>Tools and Techniques Used</a:t>
            </a:r>
          </a:p>
          <a:p>
            <a:r>
              <a:rPr lang="en-US"/>
              <a:t>Project Progress</a:t>
            </a:r>
          </a:p>
          <a:p>
            <a:r>
              <a:rPr lang="en-IN"/>
              <a:t>Analysis of Partial Results</a:t>
            </a:r>
          </a:p>
          <a:p>
            <a:r>
              <a:rPr lang="en-IN"/>
              <a:t>Deliverables and Outcomes</a:t>
            </a:r>
          </a:p>
          <a:p>
            <a:r>
              <a:rPr lang="en-US"/>
              <a:t>Future work (Remaining tasks)</a:t>
            </a:r>
            <a:endParaRPr lang="en-IN"/>
          </a:p>
          <a:p>
            <a:r>
              <a:rPr lang="en-IN"/>
              <a:t>Conclusion</a:t>
            </a:r>
          </a:p>
        </p:txBody>
      </p:sp>
    </p:spTree>
    <p:extLst>
      <p:ext uri="{BB962C8B-B14F-4D97-AF65-F5344CB8AC3E}">
        <p14:creationId xmlns:p14="http://schemas.microsoft.com/office/powerpoint/2010/main" val="658094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F9F52-1EB2-192C-DA90-DAF44FD3E72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1B099C-5EF5-066F-8F10-1215117D9278}"/>
              </a:ext>
            </a:extLst>
          </p:cNvPr>
          <p:cNvSpPr>
            <a:spLocks noGrp="1"/>
          </p:cNvSpPr>
          <p:nvPr>
            <p:ph idx="1"/>
          </p:nvPr>
        </p:nvSpPr>
        <p:spPr>
          <a:xfrm>
            <a:off x="174811" y="1117600"/>
            <a:ext cx="11842377" cy="5229605"/>
          </a:xfrm>
        </p:spPr>
        <p:txBody>
          <a:bodyPr>
            <a:normAutofit fontScale="62500" lnSpcReduction="20000"/>
          </a:bodyPr>
          <a:lstStyle/>
          <a:p>
            <a:r>
              <a:rPr lang="en-US"/>
              <a:t>The final prototype delivers a robust, real-time toxic gas detection system that integrates biological sensing, computer vision (CV), and IoT-based monitoring. By leveraging the bioindicator behavior of peat cushion moss, the system successfully detects early colorimetric stress responses caused by chemical exposure, including acetic acid, sulfuric acid, acetone, ethyl acetate, and ammonium hydroxide.</a:t>
            </a:r>
          </a:p>
          <a:p>
            <a:r>
              <a:rPr lang="en-US"/>
              <a:t>The solution comprises the following components:</a:t>
            </a:r>
          </a:p>
          <a:p>
            <a:r>
              <a:rPr lang="en-US" b="1"/>
              <a:t>ESP32-CAM module</a:t>
            </a:r>
            <a:r>
              <a:rPr lang="en-US"/>
              <a:t> capturing high-resolution moss imagery.</a:t>
            </a:r>
          </a:p>
          <a:p>
            <a:r>
              <a:rPr lang="en-US" b="1"/>
              <a:t>OpenCV-based color analysis</a:t>
            </a:r>
            <a:r>
              <a:rPr lang="en-US"/>
              <a:t> in the HSV space to classify stress into </a:t>
            </a:r>
            <a:r>
              <a:rPr lang="en-US" i="1"/>
              <a:t>Healthy (Green)</a:t>
            </a:r>
            <a:r>
              <a:rPr lang="en-US"/>
              <a:t>, </a:t>
            </a:r>
            <a:r>
              <a:rPr lang="en-US" i="1"/>
              <a:t>Chlorotic (Yellow)</a:t>
            </a:r>
            <a:r>
              <a:rPr lang="en-US"/>
              <a:t>, and </a:t>
            </a:r>
            <a:r>
              <a:rPr lang="en-US" i="1"/>
              <a:t>Necrotic (Brown)</a:t>
            </a:r>
            <a:r>
              <a:rPr lang="en-US"/>
              <a:t> states.</a:t>
            </a:r>
          </a:p>
          <a:p>
            <a:r>
              <a:rPr lang="en-US" b="1"/>
              <a:t>Environmental sensors</a:t>
            </a:r>
            <a:r>
              <a:rPr lang="en-US"/>
              <a:t> (DHT22 for humidity, LM35 for temperature, KY-038 for sound, BMP-180 for pressure) to provide contextual data.</a:t>
            </a:r>
          </a:p>
          <a:p>
            <a:r>
              <a:rPr lang="en-US" b="1"/>
              <a:t>Blynk IoT dashboard</a:t>
            </a:r>
            <a:r>
              <a:rPr lang="en-US"/>
              <a:t> for real-time visualization, remote alerts, and automated alarm triggering when critical stress thresholds are reached.</a:t>
            </a:r>
          </a:p>
          <a:p>
            <a:r>
              <a:rPr lang="en-US"/>
              <a:t>The system demonstrates:</a:t>
            </a:r>
          </a:p>
          <a:p>
            <a:r>
              <a:rPr lang="en-US" b="1"/>
              <a:t>Up to 95% reduction</a:t>
            </a:r>
            <a:r>
              <a:rPr lang="en-US"/>
              <a:t> in gas leak detection time compared to traditional electrochemical sensors,</a:t>
            </a:r>
          </a:p>
          <a:p>
            <a:r>
              <a:rPr lang="en-US"/>
              <a:t>High sensitivity to low concentrations of gas based on moss response,</a:t>
            </a:r>
          </a:p>
          <a:p>
            <a:r>
              <a:rPr lang="en-US"/>
              <a:t>Real-time data availability via mobile and cloud interfaces,</a:t>
            </a:r>
          </a:p>
          <a:p>
            <a:r>
              <a:rPr lang="en-US" b="1"/>
              <a:t>Low power consumption</a:t>
            </a:r>
            <a:r>
              <a:rPr lang="en-US"/>
              <a:t>, eco-friendly implementation, and scalability for industrial settings.</a:t>
            </a:r>
          </a:p>
          <a:p>
            <a:pPr marL="0" indent="0">
              <a:buNone/>
            </a:pPr>
            <a:endParaRPr lang="en-IN"/>
          </a:p>
        </p:txBody>
      </p:sp>
      <p:sp>
        <p:nvSpPr>
          <p:cNvPr id="3" name="Date Placeholder 2">
            <a:extLst>
              <a:ext uri="{FF2B5EF4-FFF2-40B4-BE49-F238E27FC236}">
                <a16:creationId xmlns:a16="http://schemas.microsoft.com/office/drawing/2014/main" id="{50740D45-F7EF-F86E-227E-D77EB96EDC6C}"/>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A339D25D-E621-7D8C-19E0-FE8190F59335}"/>
              </a:ext>
            </a:extLst>
          </p:cNvPr>
          <p:cNvSpPr>
            <a:spLocks noGrp="1"/>
          </p:cNvSpPr>
          <p:nvPr>
            <p:ph type="sldNum" sz="quarter" idx="12"/>
          </p:nvPr>
        </p:nvSpPr>
        <p:spPr/>
        <p:txBody>
          <a:bodyPr/>
          <a:lstStyle/>
          <a:p>
            <a:fld id="{9BA15CD2-76D6-4EFE-91D9-7087332E3318}" type="slidenum">
              <a:rPr lang="en-IN" smtClean="0"/>
              <a:pPr/>
              <a:t>30</a:t>
            </a:fld>
            <a:endParaRPr lang="en-IN"/>
          </a:p>
        </p:txBody>
      </p:sp>
      <p:sp>
        <p:nvSpPr>
          <p:cNvPr id="5" name="Title 1">
            <a:extLst>
              <a:ext uri="{FF2B5EF4-FFF2-40B4-BE49-F238E27FC236}">
                <a16:creationId xmlns:a16="http://schemas.microsoft.com/office/drawing/2014/main" id="{C7160E81-7796-0B86-85B2-0AAF6104F12F}"/>
              </a:ext>
            </a:extLst>
          </p:cNvPr>
          <p:cNvSpPr txBox="1">
            <a:spLocks/>
          </p:cNvSpPr>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Final Outcome</a:t>
            </a:r>
          </a:p>
        </p:txBody>
      </p:sp>
    </p:spTree>
    <p:extLst>
      <p:ext uri="{BB962C8B-B14F-4D97-AF65-F5344CB8AC3E}">
        <p14:creationId xmlns:p14="http://schemas.microsoft.com/office/powerpoint/2010/main" val="837959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omputer screen with a screen&#10;&#10;AI-generated content may be incorrect.">
            <a:extLst>
              <a:ext uri="{FF2B5EF4-FFF2-40B4-BE49-F238E27FC236}">
                <a16:creationId xmlns:a16="http://schemas.microsoft.com/office/drawing/2014/main" id="{269EA42B-CC31-B740-FC21-4F06C3FCD9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517" y="1291183"/>
            <a:ext cx="3744467" cy="4271417"/>
          </a:xfrm>
        </p:spPr>
      </p:pic>
      <p:sp>
        <p:nvSpPr>
          <p:cNvPr id="3" name="Date Placeholder 2">
            <a:extLst>
              <a:ext uri="{FF2B5EF4-FFF2-40B4-BE49-F238E27FC236}">
                <a16:creationId xmlns:a16="http://schemas.microsoft.com/office/drawing/2014/main" id="{47A9BF4E-B865-C366-4289-489E4D99F1CE}"/>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B1E96CD5-9E34-CB7D-5813-14A9B250EE8E}"/>
              </a:ext>
            </a:extLst>
          </p:cNvPr>
          <p:cNvSpPr>
            <a:spLocks noGrp="1"/>
          </p:cNvSpPr>
          <p:nvPr>
            <p:ph type="sldNum" sz="quarter" idx="12"/>
          </p:nvPr>
        </p:nvSpPr>
        <p:spPr/>
        <p:txBody>
          <a:bodyPr/>
          <a:lstStyle/>
          <a:p>
            <a:fld id="{9BA15CD2-76D6-4EFE-91D9-7087332E3318}" type="slidenum">
              <a:rPr lang="en-IN" smtClean="0"/>
              <a:pPr/>
              <a:t>31</a:t>
            </a:fld>
            <a:endParaRPr lang="en-IN"/>
          </a:p>
        </p:txBody>
      </p:sp>
      <p:pic>
        <p:nvPicPr>
          <p:cNvPr id="8" name="Picture 7" descr="A laptops on a table&#10;&#10;AI-generated content may be incorrect.">
            <a:extLst>
              <a:ext uri="{FF2B5EF4-FFF2-40B4-BE49-F238E27FC236}">
                <a16:creationId xmlns:a16="http://schemas.microsoft.com/office/drawing/2014/main" id="{BE5461CD-38AA-26C3-49DD-4513E9360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561" y="1291183"/>
            <a:ext cx="4136266" cy="4271417"/>
          </a:xfrm>
          <a:prstGeom prst="rect">
            <a:avLst/>
          </a:prstGeom>
        </p:spPr>
      </p:pic>
      <p:pic>
        <p:nvPicPr>
          <p:cNvPr id="2" name="Picture 1" descr="A qr code with black squares&#10;&#10;AI-generated content may be incorrect.">
            <a:extLst>
              <a:ext uri="{FF2B5EF4-FFF2-40B4-BE49-F238E27FC236}">
                <a16:creationId xmlns:a16="http://schemas.microsoft.com/office/drawing/2014/main" id="{1E722F8D-AB12-821C-7393-387095AF0655}"/>
              </a:ext>
            </a:extLst>
          </p:cNvPr>
          <p:cNvPicPr>
            <a:picLocks noChangeAspect="1"/>
          </p:cNvPicPr>
          <p:nvPr/>
        </p:nvPicPr>
        <p:blipFill>
          <a:blip r:embed="rId4"/>
          <a:stretch>
            <a:fillRect/>
          </a:stretch>
        </p:blipFill>
        <p:spPr>
          <a:xfrm>
            <a:off x="8926286" y="2002971"/>
            <a:ext cx="3091545" cy="3091543"/>
          </a:xfrm>
          <a:prstGeom prst="rect">
            <a:avLst/>
          </a:prstGeom>
        </p:spPr>
      </p:pic>
      <p:sp>
        <p:nvSpPr>
          <p:cNvPr id="5" name="TextBox 4">
            <a:extLst>
              <a:ext uri="{FF2B5EF4-FFF2-40B4-BE49-F238E27FC236}">
                <a16:creationId xmlns:a16="http://schemas.microsoft.com/office/drawing/2014/main" id="{271D1BCB-7C24-4F95-9CE6-5B04785E8927}"/>
              </a:ext>
            </a:extLst>
          </p:cNvPr>
          <p:cNvSpPr txBox="1"/>
          <p:nvPr/>
        </p:nvSpPr>
        <p:spPr>
          <a:xfrm>
            <a:off x="3516085" y="283029"/>
            <a:ext cx="64008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000" b="1">
                <a:solidFill>
                  <a:srgbClr val="C00000"/>
                </a:solidFill>
                <a:latin typeface="Bookman Old Style"/>
              </a:rPr>
              <a:t>Final Outcome</a:t>
            </a:r>
            <a:r>
              <a:rPr lang="en-US" sz="4000">
                <a:latin typeface="Bookman Old Style"/>
              </a:rPr>
              <a:t>​</a:t>
            </a:r>
            <a:endParaRPr lang="en-US"/>
          </a:p>
        </p:txBody>
      </p:sp>
    </p:spTree>
    <p:extLst>
      <p:ext uri="{BB962C8B-B14F-4D97-AF65-F5344CB8AC3E}">
        <p14:creationId xmlns:p14="http://schemas.microsoft.com/office/powerpoint/2010/main" val="870310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83C85-20C9-59A7-968B-CF6DC22B7F80}"/>
              </a:ext>
            </a:extLst>
          </p:cNvPr>
          <p:cNvSpPr>
            <a:spLocks noGrp="1"/>
          </p:cNvSpPr>
          <p:nvPr>
            <p:ph idx="1"/>
          </p:nvPr>
        </p:nvSpPr>
        <p:spPr/>
        <p:txBody>
          <a:bodyPr vert="horz" lIns="91440" tIns="45720" rIns="91440" bIns="45720" rtlCol="0" anchor="t">
            <a:normAutofit fontScale="77500" lnSpcReduction="20000"/>
          </a:bodyPr>
          <a:lstStyle/>
          <a:p>
            <a:endParaRPr lang="en-US" dirty="0">
              <a:latin typeface="Bookman Old Style"/>
            </a:endParaRPr>
          </a:p>
          <a:p>
            <a:r>
              <a:rPr lang="en-US" dirty="0">
                <a:latin typeface="Bookman Old Style"/>
              </a:rPr>
              <a:t>Previous studies on moss exposed to sulfur dioxide (SO₂) report rapid yellowing due to </a:t>
            </a:r>
            <a:r>
              <a:rPr lang="en-US" dirty="0" err="1">
                <a:latin typeface="Bookman Old Style"/>
              </a:rPr>
              <a:t>acidinduced</a:t>
            </a:r>
            <a:r>
              <a:rPr lang="en-US" dirty="0">
                <a:latin typeface="Bookman Old Style"/>
              </a:rPr>
              <a:t> chlorosis. While our project uses liquid sulfuric acid (H₂SO₄) instead of SO₂, both cause similar acid stress—making SO₂ a valid biological proxy. As shown by Yates and Pearson (1980) in The Effects of Acid Rain on Mosses, acidic conditions disrupt cells, leach nutrients, and degrade pigments, leading to visible damage consistent with our observations. </a:t>
            </a:r>
            <a:endParaRPr lang="en-US"/>
          </a:p>
          <a:p>
            <a:pPr marL="0" indent="0">
              <a:buNone/>
            </a:pPr>
            <a:r>
              <a:rPr lang="en-US" dirty="0">
                <a:latin typeface="Bookman Old Style"/>
              </a:rPr>
              <a:t>• Similarly, exposure of moss to ammonium hydroxide (NH₄OH) in our study reflects effects reported for airborne ammonia (NH₃). Since NH₄OH dissociates into NH₄⁺ and NH₃, it mimics the physiological impact of gaseous ammonia. As shown in “Effects of Atmospheric Ammonia on Vegetation – A Review” by Fangmeier et al. (1994), such exposure can cause ammoniacal stress, leading to chlorosis, necrosis, and pigment degradation. The symptoms observed in our controlled leak scenario are consistent with those seen in NH₃ pollution studies. </a:t>
            </a:r>
          </a:p>
          <a:p>
            <a:pPr marL="0" indent="0">
              <a:buNone/>
            </a:pPr>
            <a:r>
              <a:rPr lang="en-US" dirty="0">
                <a:latin typeface="Bookman Old Style"/>
              </a:rPr>
              <a:t>• Notably, for chemicals like acetic acid, acetone, and ethyl acetate, time-based quantitative data on moss color change is absent in existing literature—highlighting a gap our study fills by providing short-term, measurable visual outcomes.</a:t>
            </a:r>
            <a:endParaRPr lang="en-US" dirty="0"/>
          </a:p>
        </p:txBody>
      </p:sp>
      <p:sp>
        <p:nvSpPr>
          <p:cNvPr id="3" name="Date Placeholder 2">
            <a:extLst>
              <a:ext uri="{FF2B5EF4-FFF2-40B4-BE49-F238E27FC236}">
                <a16:creationId xmlns:a16="http://schemas.microsoft.com/office/drawing/2014/main" id="{16A2FDDC-7E25-CF92-FFEB-269ABC5483B0}"/>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0ACF3DF4-4B6A-7AA8-FD87-9589E17D3213}"/>
              </a:ext>
            </a:extLst>
          </p:cNvPr>
          <p:cNvSpPr>
            <a:spLocks noGrp="1"/>
          </p:cNvSpPr>
          <p:nvPr>
            <p:ph type="sldNum" sz="quarter" idx="12"/>
          </p:nvPr>
        </p:nvSpPr>
        <p:spPr/>
        <p:txBody>
          <a:bodyPr/>
          <a:lstStyle/>
          <a:p>
            <a:fld id="{9BA15CD2-76D6-4EFE-91D9-7087332E3318}" type="slidenum">
              <a:rPr lang="en-IN" smtClean="0"/>
              <a:pPr/>
              <a:t>32</a:t>
            </a:fld>
            <a:endParaRPr lang="en-IN"/>
          </a:p>
        </p:txBody>
      </p:sp>
      <p:sp>
        <p:nvSpPr>
          <p:cNvPr id="5" name="TextBox 4">
            <a:extLst>
              <a:ext uri="{FF2B5EF4-FFF2-40B4-BE49-F238E27FC236}">
                <a16:creationId xmlns:a16="http://schemas.microsoft.com/office/drawing/2014/main" id="{088C5AE8-A8D8-9D62-F0F9-D95B03BDEE34}"/>
              </a:ext>
            </a:extLst>
          </p:cNvPr>
          <p:cNvSpPr txBox="1"/>
          <p:nvPr/>
        </p:nvSpPr>
        <p:spPr>
          <a:xfrm>
            <a:off x="2516926" y="377647"/>
            <a:ext cx="90915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C00000"/>
                </a:solidFill>
                <a:latin typeface="Bookman Old Style"/>
              </a:rPr>
              <a:t>Our Study vs Existing Research</a:t>
            </a:r>
          </a:p>
        </p:txBody>
      </p:sp>
    </p:spTree>
    <p:extLst>
      <p:ext uri="{BB962C8B-B14F-4D97-AF65-F5344CB8AC3E}">
        <p14:creationId xmlns:p14="http://schemas.microsoft.com/office/powerpoint/2010/main" val="3473377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825C2F-1F8E-7E7D-D9B2-C7F54BAE3A51}"/>
              </a:ext>
            </a:extLst>
          </p:cNvPr>
          <p:cNvSpPr>
            <a:spLocks noGrp="1"/>
          </p:cNvSpPr>
          <p:nvPr>
            <p:ph idx="1"/>
          </p:nvPr>
        </p:nvSpPr>
        <p:spPr>
          <a:xfrm>
            <a:off x="174813" y="1434978"/>
            <a:ext cx="11842377" cy="4918680"/>
          </a:xfrm>
        </p:spPr>
        <p:txBody>
          <a:bodyPr vert="horz" lIns="91440" tIns="45720" rIns="91440" bIns="45720" rtlCol="0" anchor="t">
            <a:normAutofit fontScale="70000" lnSpcReduction="20000"/>
          </a:bodyPr>
          <a:lstStyle/>
          <a:p>
            <a:r>
              <a:rPr lang="en-US">
                <a:latin typeface="Bookman Old Style"/>
              </a:rPr>
              <a:t>Previous studies on moss exposed to sulfur dioxide (SO₂) report rapid yellowing due to acid-induced chlorosis. While our project uses liquid sulfuric acid (H₂SO₄) instead of SO₂, both cause similar acid stress—making SO₂ a valid biological proxy. As shown by Yates and Pearson (1980) in The Effects of Acid Rain on Mosses, acidic conditions disrupt cells, leach nutrients, and degrade pigments, leading to visible damage consistent with our observations.</a:t>
            </a:r>
          </a:p>
          <a:p>
            <a:endParaRPr lang="en-US">
              <a:latin typeface="Bookman Old Style"/>
            </a:endParaRPr>
          </a:p>
          <a:p>
            <a:r>
              <a:rPr lang="en-US">
                <a:latin typeface="Bookman Old Style"/>
              </a:rPr>
              <a:t>Similarly, exposure of moss to ammonium hydroxide (NH₄OH) in our study reflects effects reported for airborne ammonia (NH₃). Since NH₄OH dissociates into NH₄⁺ and NH₃, it mimics the physiological impact of gaseous ammonia. As shown in “Effects of Atmospheric Ammonia on Vegetation – A Review” by Fangmeier et al. (1994), such exposure can cause ammoniacal stress, leading to chlorosis, necrosis, and pigment degradation. The symptoms observed in our controlled leak scenario are consistent with those seen in NH₃ pollution studies.</a:t>
            </a:r>
            <a:endParaRPr lang="en-US"/>
          </a:p>
          <a:p>
            <a:endParaRPr lang="en-US">
              <a:latin typeface="Bookman Old Style"/>
            </a:endParaRPr>
          </a:p>
          <a:p>
            <a:r>
              <a:rPr lang="en-US">
                <a:latin typeface="Bookman Old Style"/>
              </a:rPr>
              <a:t>Notably, for chemicals like acetic acid, acetone, and ethyl acetate, time-based quantitative data on moss color change is absent in existing literature—highlighting a gap our study fills by providing short-term, measurable visual outcomes.</a:t>
            </a:r>
            <a:endParaRPr lang="en-US"/>
          </a:p>
          <a:p>
            <a:endParaRPr lang="en-US">
              <a:latin typeface="Bookman Old Style"/>
            </a:endParaRPr>
          </a:p>
        </p:txBody>
      </p:sp>
      <p:sp>
        <p:nvSpPr>
          <p:cNvPr id="3" name="Date Placeholder 2">
            <a:extLst>
              <a:ext uri="{FF2B5EF4-FFF2-40B4-BE49-F238E27FC236}">
                <a16:creationId xmlns:a16="http://schemas.microsoft.com/office/drawing/2014/main" id="{79737B85-2528-0417-8427-E89859BE809E}"/>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CFE96CC7-B98E-6FEE-D3D8-3005298C3E82}"/>
              </a:ext>
            </a:extLst>
          </p:cNvPr>
          <p:cNvSpPr>
            <a:spLocks noGrp="1"/>
          </p:cNvSpPr>
          <p:nvPr>
            <p:ph type="sldNum" sz="quarter" idx="12"/>
          </p:nvPr>
        </p:nvSpPr>
        <p:spPr/>
        <p:txBody>
          <a:bodyPr/>
          <a:lstStyle/>
          <a:p>
            <a:fld id="{9BA15CD2-76D6-4EFE-91D9-7087332E3318}" type="slidenum">
              <a:rPr lang="en-IN" smtClean="0"/>
              <a:pPr/>
              <a:t>33</a:t>
            </a:fld>
            <a:endParaRPr lang="en-IN"/>
          </a:p>
        </p:txBody>
      </p:sp>
      <p:sp>
        <p:nvSpPr>
          <p:cNvPr id="6" name="TextBox 5">
            <a:extLst>
              <a:ext uri="{FF2B5EF4-FFF2-40B4-BE49-F238E27FC236}">
                <a16:creationId xmlns:a16="http://schemas.microsoft.com/office/drawing/2014/main" id="{13778527-E504-D117-780A-CF5CE21812DF}"/>
              </a:ext>
            </a:extLst>
          </p:cNvPr>
          <p:cNvSpPr txBox="1"/>
          <p:nvPr/>
        </p:nvSpPr>
        <p:spPr>
          <a:xfrm>
            <a:off x="2114511" y="304800"/>
            <a:ext cx="1008095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000" b="1">
                <a:solidFill>
                  <a:srgbClr val="C00000"/>
                </a:solidFill>
                <a:latin typeface="Bookman Old Style"/>
              </a:rPr>
              <a:t>Our Study vs Existing Research</a:t>
            </a:r>
            <a:endParaRPr lang="en-US" sz="4000" b="1">
              <a:solidFill>
                <a:srgbClr val="C00000"/>
              </a:solidFill>
              <a:latin typeface="Bookman Old Style"/>
            </a:endParaRPr>
          </a:p>
          <a:p>
            <a:endParaRPr lang="en-US" sz="4000" b="1">
              <a:solidFill>
                <a:srgbClr val="C00000"/>
              </a:solidFill>
              <a:latin typeface="Bookman Old Style"/>
            </a:endParaRPr>
          </a:p>
        </p:txBody>
      </p:sp>
    </p:spTree>
    <p:extLst>
      <p:ext uri="{BB962C8B-B14F-4D97-AF65-F5344CB8AC3E}">
        <p14:creationId xmlns:p14="http://schemas.microsoft.com/office/powerpoint/2010/main" val="442321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9C8F7B-F8D3-749F-06E8-520E4305765C}"/>
              </a:ext>
            </a:extLst>
          </p:cNvPr>
          <p:cNvSpPr>
            <a:spLocks noGrp="1"/>
          </p:cNvSpPr>
          <p:nvPr>
            <p:ph idx="1"/>
          </p:nvPr>
        </p:nvSpPr>
        <p:spPr/>
        <p:txBody>
          <a:bodyPr>
            <a:normAutofit/>
          </a:bodyPr>
          <a:lstStyle/>
          <a:p>
            <a:pPr marL="0" indent="0">
              <a:buNone/>
            </a:pPr>
            <a:r>
              <a:rPr lang="en-IN" sz="2200" b="1"/>
              <a:t>INTERPRETATION AND INFERENCE</a:t>
            </a:r>
          </a:p>
          <a:p>
            <a:r>
              <a:rPr lang="en-IN" sz="2200"/>
              <a:t>The DHT22 shows ambient indoor room conditions ranging from 27◦C to 29◦C.In the cases of gas leaks in chemical mixing reactors(CMRs),temperatures go up as high as 300</a:t>
            </a:r>
            <a:r>
              <a:rPr lang="en-IN" sz="2400">
                <a:solidFill>
                  <a:schemeClr val="tx1"/>
                </a:solidFill>
              </a:rPr>
              <a:t>◦C.</a:t>
            </a:r>
            <a:endParaRPr lang="en-IN" sz="2200"/>
          </a:p>
          <a:p>
            <a:r>
              <a:rPr lang="en-IN" sz="2200"/>
              <a:t>Moss Surface Temperature measured by LM35 ranges from 14◦C to 16◦C which is the ideal condition for moss to grow showing healthy green state. Gas leaks causes moss surface temperature to rise up to almost 20</a:t>
            </a:r>
            <a:r>
              <a:rPr lang="en-IN" sz="2400">
                <a:solidFill>
                  <a:schemeClr val="tx1"/>
                </a:solidFill>
              </a:rPr>
              <a:t>◦</a:t>
            </a:r>
            <a:r>
              <a:rPr lang="en-IN" sz="2200"/>
              <a:t> showing almost 5</a:t>
            </a:r>
            <a:r>
              <a:rPr lang="en-IN" sz="2400">
                <a:solidFill>
                  <a:schemeClr val="tx1"/>
                </a:solidFill>
              </a:rPr>
              <a:t>◦</a:t>
            </a:r>
            <a:r>
              <a:rPr lang="en-IN" sz="2200"/>
              <a:t>C difference due to chlorotic degradation(yellowing) process. Constant drip irrigation through corkwood maintains the moss temperature which in turn reverses the degradation turning moss back to healthy green</a:t>
            </a:r>
          </a:p>
          <a:p>
            <a:r>
              <a:rPr lang="en-IN" sz="2200"/>
              <a:t>KY-038 shows variation of sound intensity ranging from 58-62dBs at the normal environment conditions. The slow hissing sound from the gasket gives the sound intensity ranges from 68-70dBs. </a:t>
            </a:r>
          </a:p>
          <a:p>
            <a:endParaRPr lang="en-IN" sz="2200"/>
          </a:p>
          <a:p>
            <a:pPr marL="0" indent="0">
              <a:buNone/>
            </a:pPr>
            <a:endParaRPr lang="en-IN" sz="2200" b="1"/>
          </a:p>
          <a:p>
            <a:pPr marL="0" indent="0">
              <a:buNone/>
            </a:pPr>
            <a:endParaRPr lang="en-IN" sz="2200" b="1"/>
          </a:p>
        </p:txBody>
      </p:sp>
      <p:sp>
        <p:nvSpPr>
          <p:cNvPr id="3" name="Date Placeholder 2">
            <a:extLst>
              <a:ext uri="{FF2B5EF4-FFF2-40B4-BE49-F238E27FC236}">
                <a16:creationId xmlns:a16="http://schemas.microsoft.com/office/drawing/2014/main" id="{68EB4252-F152-D942-4308-51D9DBCF0335}"/>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10447AE6-DB75-923F-C6B8-BB718FA7CB9E}"/>
              </a:ext>
            </a:extLst>
          </p:cNvPr>
          <p:cNvSpPr>
            <a:spLocks noGrp="1"/>
          </p:cNvSpPr>
          <p:nvPr>
            <p:ph type="sldNum" sz="quarter" idx="12"/>
          </p:nvPr>
        </p:nvSpPr>
        <p:spPr/>
        <p:txBody>
          <a:bodyPr/>
          <a:lstStyle/>
          <a:p>
            <a:fld id="{9BA15CD2-76D6-4EFE-91D9-7087332E3318}" type="slidenum">
              <a:rPr lang="en-IN" smtClean="0"/>
              <a:pPr/>
              <a:t>34</a:t>
            </a:fld>
            <a:endParaRPr lang="en-IN"/>
          </a:p>
        </p:txBody>
      </p:sp>
    </p:spTree>
    <p:extLst>
      <p:ext uri="{BB962C8B-B14F-4D97-AF65-F5344CB8AC3E}">
        <p14:creationId xmlns:p14="http://schemas.microsoft.com/office/powerpoint/2010/main" val="249891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F7CB4-6837-8F46-AE45-532D980A049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E806D0-9B89-C26C-864C-096BD725C60B}"/>
              </a:ext>
            </a:extLst>
          </p:cNvPr>
          <p:cNvSpPr>
            <a:spLocks noGrp="1"/>
          </p:cNvSpPr>
          <p:nvPr>
            <p:ph idx="1"/>
          </p:nvPr>
        </p:nvSpPr>
        <p:spPr/>
        <p:txBody>
          <a:bodyPr vert="horz" lIns="91440" tIns="45720" rIns="91440" bIns="45720" rtlCol="0" anchor="t">
            <a:normAutofit/>
          </a:bodyPr>
          <a:lstStyle/>
          <a:p>
            <a:pPr marL="0" indent="0">
              <a:buNone/>
            </a:pPr>
            <a:r>
              <a:rPr lang="en-IN" sz="2000">
                <a:latin typeface="Bookman Old Style"/>
              </a:rPr>
              <a:t>List of key deliverables completed so far </a:t>
            </a:r>
            <a:endParaRPr lang="en-IN" sz="2000"/>
          </a:p>
          <a:p>
            <a:r>
              <a:rPr lang="en-IN" sz="2000" b="1">
                <a:latin typeface="Bookman Old Style"/>
              </a:rPr>
              <a:t>Working Prototype:</a:t>
            </a:r>
            <a:r>
              <a:rPr lang="en-IN" sz="2000">
                <a:latin typeface="Bookman Old Style"/>
              </a:rPr>
              <a:t> Transparent moss-based setup simulating a CMR gasket, integrating ESP32, sensors, humidifier, and drip irrigation for long-term moss viability.</a:t>
            </a:r>
            <a:endParaRPr lang="en-IN" sz="2000"/>
          </a:p>
          <a:p>
            <a:r>
              <a:rPr lang="en-IN" sz="2000" b="1">
                <a:latin typeface="Bookman Old Style"/>
              </a:rPr>
              <a:t>Computer Vision System:</a:t>
            </a:r>
            <a:r>
              <a:rPr lang="en-IN" sz="2000">
                <a:latin typeface="Bookman Old Style"/>
              </a:rPr>
              <a:t> HSV-based </a:t>
            </a:r>
            <a:r>
              <a:rPr lang="en-IN" sz="2000" err="1">
                <a:latin typeface="Bookman Old Style"/>
              </a:rPr>
              <a:t>color</a:t>
            </a:r>
            <a:r>
              <a:rPr lang="en-IN" sz="2000">
                <a:latin typeface="Bookman Old Style"/>
              </a:rPr>
              <a:t> detection via OpenCV on ESP32-CAM, identifying healthy, chlorotic, and necrotic moss in real time.</a:t>
            </a:r>
            <a:endParaRPr lang="en-IN" sz="2000"/>
          </a:p>
          <a:p>
            <a:r>
              <a:rPr lang="en-IN" sz="2000" b="1" err="1">
                <a:latin typeface="Bookman Old Style"/>
              </a:rPr>
              <a:t>Multisensor</a:t>
            </a:r>
            <a:r>
              <a:rPr lang="en-IN" sz="2000" b="1">
                <a:latin typeface="Bookman Old Style"/>
              </a:rPr>
              <a:t> Network:</a:t>
            </a:r>
            <a:r>
              <a:rPr lang="en-IN" sz="2000">
                <a:latin typeface="Bookman Old Style"/>
              </a:rPr>
              <a:t> DHT22, LM35, and KY-038 sensors track humidity, temperature, and sound for environmental monitoring.</a:t>
            </a:r>
            <a:endParaRPr lang="en-IN" sz="2000"/>
          </a:p>
          <a:p>
            <a:r>
              <a:rPr lang="en-IN" sz="2000" b="1">
                <a:latin typeface="Bookman Old Style"/>
              </a:rPr>
              <a:t>Drip Irrigation:</a:t>
            </a:r>
            <a:r>
              <a:rPr lang="en-IN" sz="2000">
                <a:latin typeface="Bookman Old Style"/>
              </a:rPr>
              <a:t> Cork sheet and embedded pipe system ensures consistent hydration with minimal maintenance.</a:t>
            </a:r>
            <a:endParaRPr lang="en-IN" sz="2000"/>
          </a:p>
          <a:p>
            <a:r>
              <a:rPr lang="en-IN" sz="2000" b="1">
                <a:latin typeface="Bookman Old Style"/>
              </a:rPr>
              <a:t>Experimental Dataset:</a:t>
            </a:r>
            <a:r>
              <a:rPr lang="en-IN" sz="2000">
                <a:latin typeface="Bookman Old Style"/>
              </a:rPr>
              <a:t> Controlled exposure results for five chemicals, capturing moss </a:t>
            </a:r>
            <a:r>
              <a:rPr lang="en-IN" sz="2000" err="1">
                <a:latin typeface="Bookman Old Style"/>
              </a:rPr>
              <a:t>color</a:t>
            </a:r>
            <a:r>
              <a:rPr lang="en-IN" sz="2000">
                <a:latin typeface="Bookman Old Style"/>
              </a:rPr>
              <a:t> change timelines, HSV shifts, and sensor readings.</a:t>
            </a:r>
            <a:endParaRPr lang="en-IN" sz="2000"/>
          </a:p>
          <a:p>
            <a:r>
              <a:rPr lang="en-IN" sz="2000" b="1">
                <a:latin typeface="Bookman Old Style"/>
              </a:rPr>
              <a:t>Documentation:</a:t>
            </a:r>
            <a:r>
              <a:rPr lang="en-IN" sz="2000">
                <a:latin typeface="Bookman Old Style"/>
              </a:rPr>
              <a:t> IEEE report, slides, image analysis, and interpretation charts compiled for Phase II review.</a:t>
            </a:r>
            <a:endParaRPr lang="en-IN" sz="2000"/>
          </a:p>
          <a:p>
            <a:pPr marL="0" indent="0">
              <a:buNone/>
            </a:pPr>
            <a:endParaRPr lang="en-IN"/>
          </a:p>
        </p:txBody>
      </p:sp>
      <p:sp>
        <p:nvSpPr>
          <p:cNvPr id="3" name="Date Placeholder 2">
            <a:extLst>
              <a:ext uri="{FF2B5EF4-FFF2-40B4-BE49-F238E27FC236}">
                <a16:creationId xmlns:a16="http://schemas.microsoft.com/office/drawing/2014/main" id="{B3317859-075D-E2ED-B5D6-EF932D325008}"/>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009002ED-4DED-4F6C-3CAC-B492AB747400}"/>
              </a:ext>
            </a:extLst>
          </p:cNvPr>
          <p:cNvSpPr>
            <a:spLocks noGrp="1"/>
          </p:cNvSpPr>
          <p:nvPr>
            <p:ph type="sldNum" sz="quarter" idx="12"/>
          </p:nvPr>
        </p:nvSpPr>
        <p:spPr/>
        <p:txBody>
          <a:bodyPr/>
          <a:lstStyle/>
          <a:p>
            <a:r>
              <a:rPr lang="en-IN"/>
              <a:t>Slide No. </a:t>
            </a:r>
            <a:fld id="{9BA15CD2-76D6-4EFE-91D9-7087332E3318}" type="slidenum">
              <a:rPr lang="en-IN" smtClean="0"/>
              <a:pPr/>
              <a:t>35</a:t>
            </a:fld>
            <a:endParaRPr lang="en-IN"/>
          </a:p>
        </p:txBody>
      </p:sp>
      <p:sp>
        <p:nvSpPr>
          <p:cNvPr id="2" name="Title 1">
            <a:extLst>
              <a:ext uri="{FF2B5EF4-FFF2-40B4-BE49-F238E27FC236}">
                <a16:creationId xmlns:a16="http://schemas.microsoft.com/office/drawing/2014/main" id="{FF205A08-EB43-A89D-82BE-7DCCB5E8DF18}"/>
              </a:ext>
            </a:extLst>
          </p:cNvPr>
          <p:cNvSpPr txBox="1">
            <a:spLocks/>
          </p:cNvSpPr>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Deliverables and Outcomes</a:t>
            </a:r>
            <a:endParaRPr lang="en-US" sz="4000"/>
          </a:p>
        </p:txBody>
      </p:sp>
    </p:spTree>
    <p:extLst>
      <p:ext uri="{BB962C8B-B14F-4D97-AF65-F5344CB8AC3E}">
        <p14:creationId xmlns:p14="http://schemas.microsoft.com/office/powerpoint/2010/main" val="3778649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1B5B5A-A9A2-F1A2-2914-A6021A0B5F5B}"/>
              </a:ext>
            </a:extLst>
          </p:cNvPr>
          <p:cNvSpPr>
            <a:spLocks noGrp="1"/>
          </p:cNvSpPr>
          <p:nvPr>
            <p:ph idx="1"/>
          </p:nvPr>
        </p:nvSpPr>
        <p:spPr/>
        <p:txBody>
          <a:bodyPr vert="horz" lIns="91440" tIns="45720" rIns="91440" bIns="45720" rtlCol="0" anchor="t">
            <a:normAutofit/>
          </a:bodyPr>
          <a:lstStyle/>
          <a:p>
            <a:pPr marL="0" indent="0">
              <a:buNone/>
            </a:pPr>
            <a:r>
              <a:rPr lang="en-IN" sz="2000" b="1">
                <a:latin typeface="Bookman Old Style"/>
              </a:rPr>
              <a:t>2. Quality &amp; Scope</a:t>
            </a:r>
            <a:endParaRPr lang="en-US" sz="2000" b="1">
              <a:latin typeface="Bookman Old Style"/>
            </a:endParaRPr>
          </a:p>
          <a:p>
            <a:pPr marL="0" indent="0">
              <a:buNone/>
            </a:pPr>
            <a:r>
              <a:rPr lang="en-IN" sz="2000">
                <a:latin typeface="Bookman Old Style"/>
              </a:rPr>
              <a:t>Deliverables meet goals of real-time, low-cost, eco-friendly gas leak detection. The prototype is robust, modular, and scalable, with reliable performance under controlled testing. Software architecture allows future machine learning </a:t>
            </a:r>
            <a:r>
              <a:rPr lang="en-IN" sz="2000" err="1">
                <a:latin typeface="Bookman Old Style"/>
              </a:rPr>
              <a:t>integratio</a:t>
            </a:r>
            <a:endParaRPr lang="en-US" sz="2000">
              <a:latin typeface="Bookman Old Style"/>
            </a:endParaRPr>
          </a:p>
          <a:p>
            <a:pPr marL="0" indent="0">
              <a:buNone/>
            </a:pPr>
            <a:r>
              <a:rPr lang="en-IN" sz="2000" b="1">
                <a:latin typeface="Bookman Old Style"/>
              </a:rPr>
              <a:t>3. Contribution to Project Goals</a:t>
            </a:r>
          </a:p>
          <a:p>
            <a:r>
              <a:rPr lang="en-IN" sz="2000">
                <a:latin typeface="Bookman Old Style"/>
              </a:rPr>
              <a:t>The system achieves key objectives of biological gas detection, enabling:</a:t>
            </a:r>
          </a:p>
          <a:p>
            <a:r>
              <a:rPr lang="en-IN" sz="2000">
                <a:latin typeface="Bookman Old Style"/>
              </a:rPr>
              <a:t>Early leak detection through visible moss response</a:t>
            </a:r>
          </a:p>
          <a:p>
            <a:r>
              <a:rPr lang="en-IN" sz="2000">
                <a:latin typeface="Bookman Old Style"/>
              </a:rPr>
              <a:t>Integrated digital monitoring for remote alerts</a:t>
            </a:r>
          </a:p>
          <a:p>
            <a:r>
              <a:rPr lang="en-IN" sz="2000">
                <a:latin typeface="Bookman Old Style"/>
              </a:rPr>
              <a:t>Safe and repeatable chemical exposure simulation</a:t>
            </a:r>
          </a:p>
          <a:p>
            <a:r>
              <a:rPr lang="en-IN" sz="2000">
                <a:latin typeface="Bookman Old Style"/>
              </a:rPr>
              <a:t>Scalable design for industrial applications</a:t>
            </a:r>
          </a:p>
          <a:p>
            <a:pPr marL="0" indent="0">
              <a:buNone/>
            </a:pPr>
            <a:r>
              <a:rPr lang="en-IN" sz="2000">
                <a:latin typeface="Bookman Old Style"/>
              </a:rPr>
              <a:t>It lays the groundwork for Phase III: gas classification and cloud-connected alert systems.</a:t>
            </a:r>
          </a:p>
          <a:p>
            <a:pPr marL="0" indent="0">
              <a:buNone/>
            </a:pPr>
            <a:r>
              <a:rPr lang="en-IN" sz="2000">
                <a:latin typeface="Bookman Old Style"/>
              </a:rPr>
              <a:t>Visual documentation: Include images or screenshots of completed deliverables, prototypes, or models.</a:t>
            </a:r>
          </a:p>
          <a:p>
            <a:endParaRPr lang="en-US" sz="1800"/>
          </a:p>
        </p:txBody>
      </p:sp>
      <p:sp>
        <p:nvSpPr>
          <p:cNvPr id="3" name="Date Placeholder 2">
            <a:extLst>
              <a:ext uri="{FF2B5EF4-FFF2-40B4-BE49-F238E27FC236}">
                <a16:creationId xmlns:a16="http://schemas.microsoft.com/office/drawing/2014/main" id="{82C7FE44-0867-AD23-5125-4C352A9EDA78}"/>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2A49F53F-A870-2228-7D07-8C478FED5B3C}"/>
              </a:ext>
            </a:extLst>
          </p:cNvPr>
          <p:cNvSpPr>
            <a:spLocks noGrp="1"/>
          </p:cNvSpPr>
          <p:nvPr>
            <p:ph type="sldNum" sz="quarter" idx="12"/>
          </p:nvPr>
        </p:nvSpPr>
        <p:spPr/>
        <p:txBody>
          <a:bodyPr/>
          <a:lstStyle/>
          <a:p>
            <a:fld id="{9BA15CD2-76D6-4EFE-91D9-7087332E3318}" type="slidenum">
              <a:rPr lang="en-IN" smtClean="0"/>
              <a:pPr/>
              <a:t>36</a:t>
            </a:fld>
            <a:endParaRPr lang="en-IN"/>
          </a:p>
        </p:txBody>
      </p:sp>
      <p:sp>
        <p:nvSpPr>
          <p:cNvPr id="6" name="TextBox 5">
            <a:extLst>
              <a:ext uri="{FF2B5EF4-FFF2-40B4-BE49-F238E27FC236}">
                <a16:creationId xmlns:a16="http://schemas.microsoft.com/office/drawing/2014/main" id="{DC22A6AD-D8EA-53AA-4C5D-1ED97780F6B4}"/>
              </a:ext>
            </a:extLst>
          </p:cNvPr>
          <p:cNvSpPr txBox="1"/>
          <p:nvPr/>
        </p:nvSpPr>
        <p:spPr>
          <a:xfrm>
            <a:off x="2460487" y="307009"/>
            <a:ext cx="808824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4000" b="1">
                <a:solidFill>
                  <a:srgbClr val="C00000"/>
                </a:solidFill>
                <a:latin typeface="Bookman Old Style"/>
              </a:rPr>
              <a:t>Deliverables and Outcomes</a:t>
            </a:r>
            <a:r>
              <a:rPr lang="en-US" sz="4000">
                <a:latin typeface="Bookman Old Style"/>
              </a:rPr>
              <a:t>​</a:t>
            </a:r>
            <a:endParaRPr lang="en-US"/>
          </a:p>
        </p:txBody>
      </p:sp>
    </p:spTree>
    <p:extLst>
      <p:ext uri="{BB962C8B-B14F-4D97-AF65-F5344CB8AC3E}">
        <p14:creationId xmlns:p14="http://schemas.microsoft.com/office/powerpoint/2010/main" val="1365229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0C888C-4575-335B-FA8F-F2C2631CFE39}"/>
              </a:ext>
            </a:extLst>
          </p:cNvPr>
          <p:cNvSpPr>
            <a:spLocks noGrp="1"/>
          </p:cNvSpPr>
          <p:nvPr>
            <p:ph idx="1"/>
          </p:nvPr>
        </p:nvSpPr>
        <p:spPr>
          <a:xfrm>
            <a:off x="174811" y="1117600"/>
            <a:ext cx="11842377" cy="5229605"/>
          </a:xfrm>
        </p:spPr>
        <p:txBody>
          <a:bodyPr vert="horz" lIns="91440" tIns="45720" rIns="91440" bIns="45720" rtlCol="0" anchor="t">
            <a:normAutofit/>
          </a:bodyPr>
          <a:lstStyle/>
          <a:p>
            <a:pPr marL="0" indent="0">
              <a:buNone/>
            </a:pPr>
            <a:r>
              <a:rPr lang="en-IN" sz="2000">
                <a:latin typeface="Bookman Old Style"/>
              </a:rPr>
              <a:t>This project demonstrates a novel, eco-friendly, and cost-effective approach to hazardous gas detection by integrating biological indicators (moss) with artificial intelligence. The successful use of computer vision to detect subtle colour changes highlights its potential for continuous, real-time environmental monitoring in industrial and urban settings, offering enhanced safety, early intervention, and scalable deployment.</a:t>
            </a:r>
          </a:p>
          <a:p>
            <a:r>
              <a:rPr lang="en-IN" sz="2000">
                <a:latin typeface="Bookman Old Style"/>
              </a:rPr>
              <a:t>Achieved faster gas detection using computer vision (CV), reducing detection time by up to 95% compared to the naked eye.</a:t>
            </a:r>
          </a:p>
          <a:p>
            <a:r>
              <a:rPr lang="en-IN" sz="2000">
                <a:latin typeface="Bookman Old Style"/>
              </a:rPr>
              <a:t>CV detected early chlorosis within 0.5–3.5 hours, vs 24–72 hours by human observation.</a:t>
            </a:r>
          </a:p>
          <a:p>
            <a:r>
              <a:rPr lang="en-IN" sz="2000">
                <a:latin typeface="Bookman Old Style"/>
              </a:rPr>
              <a:t>Progress aligns with project goals of real-time gas leak detection using moss </a:t>
            </a:r>
            <a:r>
              <a:rPr lang="en-IN" sz="2000" err="1">
                <a:latin typeface="Bookman Old Style"/>
              </a:rPr>
              <a:t>color</a:t>
            </a:r>
            <a:r>
              <a:rPr lang="en-IN" sz="2000">
                <a:latin typeface="Bookman Old Style"/>
              </a:rPr>
              <a:t> change</a:t>
            </a:r>
          </a:p>
          <a:p>
            <a:r>
              <a:rPr lang="en-IN" sz="2000">
                <a:latin typeface="Bookman Old Style"/>
              </a:rPr>
              <a:t>Gained key insights into chemical-specific responses and moss sensitivity.</a:t>
            </a:r>
          </a:p>
          <a:p>
            <a:r>
              <a:rPr lang="en-IN" sz="2000">
                <a:latin typeface="Bookman Old Style"/>
              </a:rPr>
              <a:t>Sets a strong foundation for Phase-III automation and real-time alert systems.</a:t>
            </a:r>
          </a:p>
          <a:p>
            <a:r>
              <a:rPr lang="en-IN" sz="2000">
                <a:latin typeface="Bookman Old Style"/>
              </a:rPr>
              <a:t>Grateful for the support from mentors and collaborative team efforts.</a:t>
            </a:r>
            <a:endParaRPr lang="en-US" sz="2000"/>
          </a:p>
          <a:p>
            <a:pPr marL="0" indent="0">
              <a:buNone/>
            </a:pPr>
            <a:endParaRPr lang="en-IN" sz="1800"/>
          </a:p>
          <a:p>
            <a:endParaRPr lang="en-IN" sz="600"/>
          </a:p>
          <a:p>
            <a:endParaRPr lang="en-IN"/>
          </a:p>
        </p:txBody>
      </p:sp>
      <p:sp>
        <p:nvSpPr>
          <p:cNvPr id="3" name="Date Placeholder 2">
            <a:extLst>
              <a:ext uri="{FF2B5EF4-FFF2-40B4-BE49-F238E27FC236}">
                <a16:creationId xmlns:a16="http://schemas.microsoft.com/office/drawing/2014/main" id="{6F6AF141-6363-0CAE-30CA-9F94BDD926A4}"/>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6EF892E3-118C-9755-60CE-3C3C2B20EBCC}"/>
              </a:ext>
            </a:extLst>
          </p:cNvPr>
          <p:cNvSpPr>
            <a:spLocks noGrp="1"/>
          </p:cNvSpPr>
          <p:nvPr>
            <p:ph type="sldNum" sz="quarter" idx="12"/>
          </p:nvPr>
        </p:nvSpPr>
        <p:spPr/>
        <p:txBody>
          <a:bodyPr/>
          <a:lstStyle/>
          <a:p>
            <a:fld id="{9BA15CD2-76D6-4EFE-91D9-7087332E3318}" type="slidenum">
              <a:rPr lang="en-IN" smtClean="0"/>
              <a:pPr/>
              <a:t>37</a:t>
            </a:fld>
            <a:endParaRPr lang="en-IN"/>
          </a:p>
        </p:txBody>
      </p:sp>
      <p:sp>
        <p:nvSpPr>
          <p:cNvPr id="5" name="Title 1">
            <a:extLst>
              <a:ext uri="{FF2B5EF4-FFF2-40B4-BE49-F238E27FC236}">
                <a16:creationId xmlns:a16="http://schemas.microsoft.com/office/drawing/2014/main" id="{393DD6B8-40A1-00CF-B2F1-ED5905311783}"/>
              </a:ext>
            </a:extLst>
          </p:cNvPr>
          <p:cNvSpPr txBox="1">
            <a:spLocks/>
          </p:cNvSpPr>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Conclusion</a:t>
            </a:r>
          </a:p>
        </p:txBody>
      </p:sp>
    </p:spTree>
    <p:extLst>
      <p:ext uri="{BB962C8B-B14F-4D97-AF65-F5344CB8AC3E}">
        <p14:creationId xmlns:p14="http://schemas.microsoft.com/office/powerpoint/2010/main" val="2237272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F7CB45-06FA-AFDF-D9C0-4F883AC0F7A0}"/>
              </a:ext>
            </a:extLst>
          </p:cNvPr>
          <p:cNvSpPr>
            <a:spLocks noGrp="1"/>
          </p:cNvSpPr>
          <p:nvPr>
            <p:ph idx="1"/>
          </p:nvPr>
        </p:nvSpPr>
        <p:spPr/>
        <p:txBody>
          <a:bodyPr vert="horz" lIns="91440" tIns="45720" rIns="91440" bIns="45720" rtlCol="0" anchor="t">
            <a:normAutofit lnSpcReduction="10000"/>
          </a:bodyPr>
          <a:lstStyle/>
          <a:p>
            <a:pPr marL="0" indent="0">
              <a:buNone/>
            </a:pPr>
            <a:r>
              <a:rPr lang="en-US" b="1">
                <a:latin typeface="Bookman Old Style"/>
              </a:rPr>
              <a:t>  </a:t>
            </a:r>
            <a:r>
              <a:rPr lang="en-US" sz="2400" b="1">
                <a:latin typeface="Bookman Old Style"/>
              </a:rPr>
              <a:t>Summary &amp; Alignment with Objectives</a:t>
            </a:r>
            <a:endParaRPr lang="en-US" sz="2400">
              <a:latin typeface="Bookman Old Style"/>
            </a:endParaRPr>
          </a:p>
          <a:p>
            <a:r>
              <a:rPr lang="en-US" sz="2400" b="1">
                <a:latin typeface="Bookman Old Style"/>
              </a:rPr>
              <a:t>Biological Integration</a:t>
            </a:r>
            <a:r>
              <a:rPr lang="en-US" sz="2400">
                <a:latin typeface="Bookman Old Style"/>
              </a:rPr>
              <a:t>: Moss successfully embedded on cork substrate and exposed to controlled H₂SO₄, vapors, initiating pigment stress responses aligned with the goal of passive gas detection.</a:t>
            </a:r>
          </a:p>
          <a:p>
            <a:r>
              <a:rPr lang="en-US" sz="2400" b="1">
                <a:latin typeface="Bookman Old Style"/>
              </a:rPr>
              <a:t>Vision System Initiated</a:t>
            </a:r>
            <a:r>
              <a:rPr lang="en-US" sz="2400">
                <a:latin typeface="Bookman Old Style"/>
              </a:rPr>
              <a:t>: </a:t>
            </a:r>
            <a:r>
              <a:rPr lang="en-IN" sz="2400">
                <a:latin typeface="Bookman Old Style"/>
              </a:rPr>
              <a:t>Successfully Calibrated and tested for colorimetric monitoring of moss within the reaction chamber for maximum visibility and minimal glare.</a:t>
            </a:r>
          </a:p>
          <a:p>
            <a:r>
              <a:rPr lang="en-US" sz="2400" b="1">
                <a:latin typeface="Bookman Old Style"/>
              </a:rPr>
              <a:t>Environmental Monitoring Active</a:t>
            </a:r>
            <a:r>
              <a:rPr lang="en-US" sz="2400">
                <a:latin typeface="Bookman Old Style"/>
              </a:rPr>
              <a:t>: DHT22, BMP280, and KY-038 sensors integrated and logging real-time environmental data to correlate with moss responses.</a:t>
            </a:r>
          </a:p>
          <a:p>
            <a:r>
              <a:rPr lang="en-US" sz="2400" b="1">
                <a:latin typeface="Bookman Old Style"/>
              </a:rPr>
              <a:t>System Foundations Laid</a:t>
            </a:r>
            <a:r>
              <a:rPr lang="en-US" sz="2400">
                <a:latin typeface="Bookman Old Style"/>
              </a:rPr>
              <a:t>: Core components—biosensor, sensors, chamber, and hydration—now functional, forming a robust base for intelligent alerting and ML-based detection.</a:t>
            </a:r>
            <a:endParaRPr lang="en-US"/>
          </a:p>
        </p:txBody>
      </p:sp>
      <p:sp>
        <p:nvSpPr>
          <p:cNvPr id="3" name="Date Placeholder 2">
            <a:extLst>
              <a:ext uri="{FF2B5EF4-FFF2-40B4-BE49-F238E27FC236}">
                <a16:creationId xmlns:a16="http://schemas.microsoft.com/office/drawing/2014/main" id="{D73E0F9F-EFE2-00D9-0FCA-6B5B81EF3221}"/>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F3C256FB-A8D7-A4FB-420B-0C2B8356A125}"/>
              </a:ext>
            </a:extLst>
          </p:cNvPr>
          <p:cNvSpPr>
            <a:spLocks noGrp="1"/>
          </p:cNvSpPr>
          <p:nvPr>
            <p:ph type="sldNum" sz="quarter" idx="12"/>
          </p:nvPr>
        </p:nvSpPr>
        <p:spPr/>
        <p:txBody>
          <a:bodyPr/>
          <a:lstStyle/>
          <a:p>
            <a:fld id="{9BA15CD2-76D6-4EFE-91D9-7087332E3318}" type="slidenum">
              <a:rPr lang="en-IN" smtClean="0"/>
              <a:pPr/>
              <a:t>38</a:t>
            </a:fld>
            <a:endParaRPr lang="en-IN"/>
          </a:p>
        </p:txBody>
      </p:sp>
    </p:spTree>
    <p:extLst>
      <p:ext uri="{BB962C8B-B14F-4D97-AF65-F5344CB8AC3E}">
        <p14:creationId xmlns:p14="http://schemas.microsoft.com/office/powerpoint/2010/main" val="3093864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614AB-0CBF-745C-326A-404E579150D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39B2CA-294B-549E-C99F-4DE223515847}"/>
              </a:ext>
            </a:extLst>
          </p:cNvPr>
          <p:cNvSpPr>
            <a:spLocks noGrp="1"/>
          </p:cNvSpPr>
          <p:nvPr>
            <p:ph idx="1"/>
          </p:nvPr>
        </p:nvSpPr>
        <p:spPr>
          <a:xfrm>
            <a:off x="87406" y="1117600"/>
            <a:ext cx="12017188" cy="5229605"/>
          </a:xfrm>
        </p:spPr>
        <p:txBody>
          <a:bodyPr>
            <a:normAutofit fontScale="92500" lnSpcReduction="20000"/>
          </a:bodyPr>
          <a:lstStyle/>
          <a:p>
            <a:r>
              <a:rPr lang="en-US"/>
              <a:t>We would like to express our heartfelt gratitude to our project mentors(Ms. Manasa M. ,Prof </a:t>
            </a:r>
            <a:r>
              <a:rPr lang="en-US" err="1"/>
              <a:t>Keshavmurthy</a:t>
            </a:r>
            <a:r>
              <a:rPr lang="en-US"/>
              <a:t> YC ) for their invaluable guidance, encouragement, and continuous support throughout the development of this research. Their insights, technical expertise, and constructive feedback played a crucial role in shaping the direction and outcome of our work.</a:t>
            </a:r>
          </a:p>
          <a:p>
            <a:r>
              <a:rPr lang="en-US"/>
              <a:t>We are also deeply thankful to the Biotechnology Laboratory Supervisor for providing us with a safe and well-equipped environment to conduct chemical exposure experiments. The supervision and safety protocols ensured that all experimental procedures were carried out responsibly and efficiently, enabling us to obtain reliable and accurate results without compromising on safety.</a:t>
            </a:r>
          </a:p>
          <a:p>
            <a:r>
              <a:rPr lang="en-US"/>
              <a:t>This project would not have been possible without the collaborative efforts and mentorship extended to us, and we remain truly appreciative of the learning experience and support provided throughout this journey.</a:t>
            </a:r>
          </a:p>
          <a:p>
            <a:pPr marL="0" indent="0">
              <a:buNone/>
            </a:pPr>
            <a:endParaRPr lang="en-US"/>
          </a:p>
        </p:txBody>
      </p:sp>
      <p:sp>
        <p:nvSpPr>
          <p:cNvPr id="3" name="Date Placeholder 2">
            <a:extLst>
              <a:ext uri="{FF2B5EF4-FFF2-40B4-BE49-F238E27FC236}">
                <a16:creationId xmlns:a16="http://schemas.microsoft.com/office/drawing/2014/main" id="{E1E7D282-6926-EE36-71E4-812824A147B9}"/>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CE0B87D9-9782-1F25-F566-FD1505FEDB1C}"/>
              </a:ext>
            </a:extLst>
          </p:cNvPr>
          <p:cNvSpPr>
            <a:spLocks noGrp="1"/>
          </p:cNvSpPr>
          <p:nvPr>
            <p:ph type="sldNum" sz="quarter" idx="12"/>
          </p:nvPr>
        </p:nvSpPr>
        <p:spPr/>
        <p:txBody>
          <a:bodyPr/>
          <a:lstStyle/>
          <a:p>
            <a:fld id="{9BA15CD2-76D6-4EFE-91D9-7087332E3318}" type="slidenum">
              <a:rPr lang="en-IN" smtClean="0"/>
              <a:pPr/>
              <a:t>39</a:t>
            </a:fld>
            <a:endParaRPr lang="en-IN"/>
          </a:p>
        </p:txBody>
      </p:sp>
      <p:sp>
        <p:nvSpPr>
          <p:cNvPr id="5" name="Title 1">
            <a:extLst>
              <a:ext uri="{FF2B5EF4-FFF2-40B4-BE49-F238E27FC236}">
                <a16:creationId xmlns:a16="http://schemas.microsoft.com/office/drawing/2014/main" id="{5D5D031D-8801-41AD-A0E8-3372B245E07D}"/>
              </a:ext>
            </a:extLst>
          </p:cNvPr>
          <p:cNvSpPr txBox="1">
            <a:spLocks/>
          </p:cNvSpPr>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Acknowledgments</a:t>
            </a:r>
          </a:p>
        </p:txBody>
      </p:sp>
    </p:spTree>
    <p:extLst>
      <p:ext uri="{BB962C8B-B14F-4D97-AF65-F5344CB8AC3E}">
        <p14:creationId xmlns:p14="http://schemas.microsoft.com/office/powerpoint/2010/main" val="2801455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2E251775-AAB3-6740-9A5D-BF7C9197E45B}"/>
              </a:ext>
            </a:extLst>
          </p:cNvPr>
          <p:cNvSpPr>
            <a:spLocks noGrp="1"/>
          </p:cNvSpPr>
          <p:nvPr>
            <p:ph idx="1"/>
          </p:nvPr>
        </p:nvSpPr>
        <p:spPr>
          <a:xfrm>
            <a:off x="-2623" y="704371"/>
            <a:ext cx="9547064" cy="3729034"/>
          </a:xfrm>
        </p:spPr>
        <p:txBody>
          <a:bodyPr vert="horz" lIns="91440" tIns="45720" rIns="91440" bIns="45720" rtlCol="0" anchor="t">
            <a:noAutofit/>
          </a:bodyPr>
          <a:lstStyle/>
          <a:p>
            <a:r>
              <a:rPr lang="en-US" sz="2200" b="1">
                <a:latin typeface="Bookman Old Style"/>
              </a:rPr>
              <a:t>Overview of the topic:</a:t>
            </a:r>
            <a:r>
              <a:rPr lang="en-US" sz="2000">
                <a:latin typeface="Bookman Old Style"/>
              </a:rPr>
              <a:t> Gas leaks in chemical plants—especially slow leaks near manhole gaskets in Chemical Mixing Reactors (CMRs)—often go unnoticed by conventional sensors placed far from the source. Our project uses bioindicators(like moss) and computer vision to detect these leaks by analyzing visible changes, like color shifts in the indicator material.</a:t>
            </a:r>
          </a:p>
          <a:p>
            <a:r>
              <a:rPr lang="en-US" sz="2200" b="1">
                <a:latin typeface="Bookman Old Style"/>
              </a:rPr>
              <a:t>Importance of the topic:</a:t>
            </a:r>
            <a:r>
              <a:rPr lang="en-US" sz="2000">
                <a:latin typeface="Bookman Old Style"/>
              </a:rPr>
              <a:t> According to a global study by the Center for Chemical Process Safety, over 60% of chemical plant incidents are linked to undetected leaks of hazardous substances. In many industrial environments, chemicals like </a:t>
            </a:r>
            <a:r>
              <a:rPr lang="en-US" sz="2000" err="1">
                <a:latin typeface="Bookman Old Style"/>
              </a:rPr>
              <a:t>sulphuric</a:t>
            </a:r>
            <a:r>
              <a:rPr lang="en-US" sz="2000">
                <a:latin typeface="Bookman Old Style"/>
              </a:rPr>
              <a:t> acid (H₂SO₄), ammonia (NH₃), hydrochloric acid (HCl), and methanol (CH₃OH) are routinely used and even a small, slow leak from a gasket or pipeline can go unnoticed, eventually posing serious health risks and regulatory concerns. Traditional detection methods such as manual tools like </a:t>
            </a:r>
            <a:r>
              <a:rPr lang="en-US" sz="2000" err="1">
                <a:latin typeface="Bookman Old Style"/>
              </a:rPr>
              <a:t>sulphur</a:t>
            </a:r>
            <a:r>
              <a:rPr lang="en-US" sz="2000">
                <a:latin typeface="Bookman Old Style"/>
              </a:rPr>
              <a:t> sticks or costly electronic sensors that are either hazardous, require frequent calibration, or are impractical for widespread continuous monitoring. A bioindicator-based system, such as the use of moss to detect gas exposure through visible color changes, offers a novel, low-cost, real-time, and environmentally sustainable alternative for early leak detection in confined and sensitive areas.</a:t>
            </a:r>
          </a:p>
        </p:txBody>
      </p:sp>
      <p:sp>
        <p:nvSpPr>
          <p:cNvPr id="3" name="Date Placeholder 2">
            <a:extLst>
              <a:ext uri="{FF2B5EF4-FFF2-40B4-BE49-F238E27FC236}">
                <a16:creationId xmlns:a16="http://schemas.microsoft.com/office/drawing/2014/main" id="{EDFCC6EA-140E-7258-C5BE-07A799DCC575}"/>
              </a:ext>
            </a:extLst>
          </p:cNvPr>
          <p:cNvSpPr>
            <a:spLocks noGrp="1"/>
          </p:cNvSpPr>
          <p:nvPr>
            <p:ph type="dt" sz="half" idx="10"/>
          </p:nvPr>
        </p:nvSpPr>
        <p:spPr>
          <a:xfrm>
            <a:off x="838200" y="6356350"/>
            <a:ext cx="2164746" cy="365125"/>
          </a:xfrm>
        </p:spPr>
        <p:txBody>
          <a:bodyPr vert="horz" lIns="91440" tIns="45720" rIns="91440" bIns="45720" rtlCol="0" anchor="ctr">
            <a:normAutofit/>
          </a:bodyPr>
          <a:lstStyle/>
          <a:p>
            <a:pPr>
              <a:spcAft>
                <a:spcPts val="600"/>
              </a:spcAft>
              <a:defRPr/>
            </a:pPr>
            <a:fld id="{6BA3F8B8-C75C-44FF-9C37-B9B69285372F}" type="datetime2">
              <a:rPr lang="en-US" b="0" smtClean="0">
                <a:solidFill>
                  <a:prstClr val="black">
                    <a:tint val="75000"/>
                  </a:prstClr>
                </a:solidFill>
                <a:latin typeface="Calibri" panose="020F0502020204030204"/>
              </a:rPr>
              <a:pPr>
                <a:spcAft>
                  <a:spcPts val="600"/>
                </a:spcAft>
                <a:defRPr/>
              </a:pPr>
              <a:t>Thursday, July 3, 2025</a:t>
            </a:fld>
            <a:endParaRPr lang="en-US" b="0">
              <a:solidFill>
                <a:prstClr val="black">
                  <a:tint val="75000"/>
                </a:prstClr>
              </a:solidFill>
              <a:latin typeface="Calibri" panose="020F0502020204030204"/>
            </a:endParaRPr>
          </a:p>
        </p:txBody>
      </p:sp>
      <p:pic>
        <p:nvPicPr>
          <p:cNvPr id="6" name="Picture 5" descr="Diagram of a machine with different types of piping&#10;&#10;AI-generated content may be incorrect.">
            <a:extLst>
              <a:ext uri="{FF2B5EF4-FFF2-40B4-BE49-F238E27FC236}">
                <a16:creationId xmlns:a16="http://schemas.microsoft.com/office/drawing/2014/main" id="{4DDF6F8C-0393-CF88-583F-07EEA76B923E}"/>
              </a:ext>
            </a:extLst>
          </p:cNvPr>
          <p:cNvPicPr>
            <a:picLocks noChangeAspect="1"/>
          </p:cNvPicPr>
          <p:nvPr/>
        </p:nvPicPr>
        <p:blipFill>
          <a:blip r:embed="rId2"/>
          <a:srcRect r="8429"/>
          <a:stretch>
            <a:fillRect/>
          </a:stretch>
        </p:blipFill>
        <p:spPr>
          <a:xfrm>
            <a:off x="9209352" y="1855314"/>
            <a:ext cx="2982648" cy="3798947"/>
          </a:xfrm>
          <a:prstGeom prst="rect">
            <a:avLst/>
          </a:prstGeom>
          <a:effectLst/>
        </p:spPr>
      </p:pic>
      <p:sp>
        <p:nvSpPr>
          <p:cNvPr id="4" name="Slide Number Placeholder 3">
            <a:extLst>
              <a:ext uri="{FF2B5EF4-FFF2-40B4-BE49-F238E27FC236}">
                <a16:creationId xmlns:a16="http://schemas.microsoft.com/office/drawing/2014/main" id="{991113B7-13B3-C292-E8C9-16465C8FCA5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r>
              <a:rPr lang="en-US" b="0">
                <a:solidFill>
                  <a:srgbClr val="FFFFFF"/>
                </a:solidFill>
                <a:latin typeface="Calibri" panose="020F0502020204030204"/>
              </a:rPr>
              <a:t>Slide No. </a:t>
            </a:r>
            <a:fld id="{9BA15CD2-76D6-4EFE-91D9-7087332E3318}" type="slidenum">
              <a:rPr lang="en-US" b="0">
                <a:solidFill>
                  <a:srgbClr val="FFFFFF"/>
                </a:solidFill>
                <a:latin typeface="Calibri" panose="020F0502020204030204"/>
              </a:rPr>
              <a:pPr>
                <a:spcAft>
                  <a:spcPts val="600"/>
                </a:spcAft>
                <a:defRPr/>
              </a:pPr>
              <a:t>4</a:t>
            </a:fld>
            <a:endParaRPr lang="en-US" b="0">
              <a:solidFill>
                <a:srgbClr val="FFFFFF"/>
              </a:solidFill>
              <a:latin typeface="Calibri" panose="020F0502020204030204"/>
            </a:endParaRPr>
          </a:p>
        </p:txBody>
      </p:sp>
      <p:sp>
        <p:nvSpPr>
          <p:cNvPr id="7" name="TextBox 6">
            <a:extLst>
              <a:ext uri="{FF2B5EF4-FFF2-40B4-BE49-F238E27FC236}">
                <a16:creationId xmlns:a16="http://schemas.microsoft.com/office/drawing/2014/main" id="{1D57A656-1DC8-856C-114B-1479123F6457}"/>
              </a:ext>
            </a:extLst>
          </p:cNvPr>
          <p:cNvSpPr txBox="1"/>
          <p:nvPr/>
        </p:nvSpPr>
        <p:spPr>
          <a:xfrm>
            <a:off x="3752573" y="-2208"/>
            <a:ext cx="51617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C00000"/>
                </a:solidFill>
                <a:latin typeface="Bookman Old Style"/>
              </a:rPr>
              <a:t>Introduction</a:t>
            </a:r>
          </a:p>
        </p:txBody>
      </p:sp>
    </p:spTree>
    <p:extLst>
      <p:ext uri="{BB962C8B-B14F-4D97-AF65-F5344CB8AC3E}">
        <p14:creationId xmlns:p14="http://schemas.microsoft.com/office/powerpoint/2010/main" val="2544980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BEB4DCF-16CB-8396-87A1-E37AFD89666A}"/>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247BC478-F0AA-1301-724C-04C081C8A3CB}"/>
              </a:ext>
            </a:extLst>
          </p:cNvPr>
          <p:cNvSpPr>
            <a:spLocks noGrp="1"/>
          </p:cNvSpPr>
          <p:nvPr>
            <p:ph type="sldNum" sz="quarter" idx="12"/>
          </p:nvPr>
        </p:nvSpPr>
        <p:spPr/>
        <p:txBody>
          <a:bodyPr/>
          <a:lstStyle/>
          <a:p>
            <a:fld id="{9BA15CD2-76D6-4EFE-91D9-7087332E3318}" type="slidenum">
              <a:rPr lang="en-IN" smtClean="0"/>
              <a:pPr/>
              <a:t>40</a:t>
            </a:fld>
            <a:endParaRPr lang="en-IN"/>
          </a:p>
        </p:txBody>
      </p:sp>
      <p:pic>
        <p:nvPicPr>
          <p:cNvPr id="5" name="Picture 4">
            <a:extLst>
              <a:ext uri="{FF2B5EF4-FFF2-40B4-BE49-F238E27FC236}">
                <a16:creationId xmlns:a16="http://schemas.microsoft.com/office/drawing/2014/main" id="{96390A6D-369A-D728-5F7B-C3DF82DD90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1096" y="1605964"/>
            <a:ext cx="5889812" cy="3646074"/>
          </a:xfrm>
          <a:prstGeom prst="rect">
            <a:avLst/>
          </a:prstGeom>
        </p:spPr>
      </p:pic>
    </p:spTree>
    <p:extLst>
      <p:ext uri="{BB962C8B-B14F-4D97-AF65-F5344CB8AC3E}">
        <p14:creationId xmlns:p14="http://schemas.microsoft.com/office/powerpoint/2010/main" val="125312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body" idx="1"/>
          </p:nvPr>
        </p:nvSpPr>
        <p:spPr>
          <a:xfrm>
            <a:off x="174814" y="1076326"/>
            <a:ext cx="11842377" cy="5636005"/>
          </a:xfrm>
          <a:prstGeom prst="rect">
            <a:avLst/>
          </a:prstGeom>
          <a:noFill/>
          <a:ln>
            <a:noFill/>
          </a:ln>
        </p:spPr>
        <p:txBody>
          <a:bodyPr spcFirstLastPara="1" vert="horz" wrap="square" lIns="91433" tIns="45700" rIns="91433" bIns="45700" rtlCol="0" anchor="t" anchorCtr="0">
            <a:normAutofit fontScale="85000" lnSpcReduction="20000"/>
          </a:bodyPr>
          <a:lstStyle/>
          <a:p>
            <a:pPr marL="237061" indent="-201924">
              <a:spcBef>
                <a:spcPts val="0"/>
              </a:spcBef>
              <a:buSzPct val="100000"/>
            </a:pPr>
            <a:r>
              <a:rPr lang="en" b="1"/>
              <a:t>Clear statement of the problem: </a:t>
            </a:r>
            <a:r>
              <a:rPr lang="en"/>
              <a:t>Current gas leak detection systems in chemical mixing reactors fail to reliably detect slow and low-concentration gas leaks,particularly those occurring at the base near manhole gaskets.</a:t>
            </a:r>
            <a:endParaRPr/>
          </a:p>
          <a:p>
            <a:pPr marL="237061" indent="0">
              <a:spcBef>
                <a:spcPts val="0"/>
              </a:spcBef>
              <a:buSzPct val="117647"/>
              <a:buNone/>
            </a:pPr>
            <a:endParaRPr/>
          </a:p>
          <a:p>
            <a:pPr marL="237061" indent="-201924">
              <a:spcBef>
                <a:spcPts val="0"/>
              </a:spcBef>
              <a:buSzPct val="100000"/>
            </a:pPr>
            <a:r>
              <a:rPr lang="en" b="1"/>
              <a:t>Context of the Problem: </a:t>
            </a:r>
            <a:r>
              <a:rPr lang="en"/>
              <a:t>Gases like SO₂, H₂S, and CO are commonly present in chemical industries. These gases can leak through degraded gaskets at the manhole cover, a common weak point in CMRs. However, traditional sensors are typically mounted at elevated positions or centralized locations, making them ineffective at detecting gas accumulation near the leak site. Furthermore, these sensors are often expensive, require regular maintenance and calibration, and are not suited for continuous, localized monitoring</a:t>
            </a:r>
            <a:endParaRPr/>
          </a:p>
          <a:p>
            <a:pPr marL="237061" indent="0">
              <a:spcBef>
                <a:spcPts val="0"/>
              </a:spcBef>
              <a:buSzPct val="117647"/>
              <a:buNone/>
            </a:pPr>
            <a:endParaRPr/>
          </a:p>
          <a:p>
            <a:pPr marL="237061" indent="-201924">
              <a:buSzPct val="100000"/>
            </a:pPr>
            <a:r>
              <a:rPr lang="en" b="1"/>
              <a:t>Significance of Addressing the Problem:</a:t>
            </a:r>
            <a:r>
              <a:rPr lang="en"/>
              <a:t> Slow gas leaks, if left undetected, can lead to long-term worker exposure, fire or explosion risks, and environmental regulation breaches. Current systems lack affordable, continuous monitoring near vulnerable points like manhole gaskets. Addressing this gap can enhance on-site safety, ensure compliance, and reduce the cost and complexity of gas leak detection.</a:t>
            </a:r>
            <a:endParaRPr/>
          </a:p>
        </p:txBody>
      </p:sp>
      <p:sp>
        <p:nvSpPr>
          <p:cNvPr id="250" name="Google Shape;250;p35"/>
          <p:cNvSpPr txBox="1">
            <a:spLocks noGrp="1"/>
          </p:cNvSpPr>
          <p:nvPr>
            <p:ph type="dt" idx="10"/>
          </p:nvPr>
        </p:nvSpPr>
        <p:spPr>
          <a:xfrm>
            <a:off x="174812" y="6347206"/>
            <a:ext cx="2743200" cy="365125"/>
          </a:xfrm>
          <a:prstGeom prst="rect">
            <a:avLst/>
          </a:prstGeom>
          <a:noFill/>
          <a:ln>
            <a:noFill/>
          </a:ln>
        </p:spPr>
        <p:txBody>
          <a:bodyPr spcFirstLastPara="1" vert="horz" wrap="square" lIns="91433" tIns="45700" rIns="91433" bIns="45700" rtlCol="0" anchor="ctr" anchorCtr="0">
            <a:noAutofit/>
          </a:bodyPr>
          <a:lstStyle/>
          <a:p>
            <a:pPr algn="ctr"/>
            <a:r>
              <a:rPr lang="en"/>
              <a:t>Tuesday, 22 October 2024</a:t>
            </a:r>
            <a:endParaRPr/>
          </a:p>
        </p:txBody>
      </p:sp>
      <p:sp>
        <p:nvSpPr>
          <p:cNvPr id="251" name="Google Shape;251;p35"/>
          <p:cNvSpPr txBox="1">
            <a:spLocks noGrp="1"/>
          </p:cNvSpPr>
          <p:nvPr>
            <p:ph type="sldNum" idx="12"/>
          </p:nvPr>
        </p:nvSpPr>
        <p:spPr>
          <a:xfrm>
            <a:off x="9273988" y="6347206"/>
            <a:ext cx="27432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5</a:t>
            </a:fld>
            <a:endParaRPr/>
          </a:p>
        </p:txBody>
      </p:sp>
      <p:sp>
        <p:nvSpPr>
          <p:cNvPr id="252" name="Google Shape;252;p35"/>
          <p:cNvSpPr txBox="1"/>
          <p:nvPr/>
        </p:nvSpPr>
        <p:spPr>
          <a:xfrm>
            <a:off x="1503706" y="0"/>
            <a:ext cx="10227733" cy="1076325"/>
          </a:xfrm>
          <a:prstGeom prst="rect">
            <a:avLst/>
          </a:prstGeom>
          <a:noFill/>
          <a:ln w="9525" cap="flat" cmpd="sng">
            <a:solidFill>
              <a:schemeClr val="lt1"/>
            </a:solidFill>
            <a:prstDash val="dash"/>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2700"/>
            </a:pPr>
            <a:r>
              <a:rPr lang="en" sz="3600" b="1">
                <a:solidFill>
                  <a:srgbClr val="C00000"/>
                </a:solidFill>
                <a:latin typeface="Bookman Old Style"/>
                <a:ea typeface="Bookman Old Style"/>
                <a:cs typeface="Bookman Old Style"/>
                <a:sym typeface="Bookman Old Style"/>
              </a:rPr>
              <a:t>Problem Definition</a:t>
            </a:r>
            <a:endParaRPr sz="3600" b="1">
              <a:solidFill>
                <a:srgbClr val="C00000"/>
              </a:solidFill>
              <a:latin typeface="Bookman Old Style"/>
              <a:ea typeface="Bookman Old Style"/>
              <a:cs typeface="Bookman Old Style"/>
              <a:sym typeface="Bookman Old Styl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body" idx="1"/>
          </p:nvPr>
        </p:nvSpPr>
        <p:spPr>
          <a:xfrm>
            <a:off x="174800" y="1258267"/>
            <a:ext cx="11664800" cy="5454000"/>
          </a:xfrm>
          <a:prstGeom prst="rect">
            <a:avLst/>
          </a:prstGeom>
          <a:noFill/>
          <a:ln>
            <a:noFill/>
          </a:ln>
        </p:spPr>
        <p:txBody>
          <a:bodyPr spcFirstLastPara="1" vert="horz" wrap="square" lIns="91433" tIns="45700" rIns="91433" bIns="45700" rtlCol="0" anchor="t" anchorCtr="0">
            <a:normAutofit/>
          </a:bodyPr>
          <a:lstStyle/>
          <a:p>
            <a:pPr marL="8255" indent="0">
              <a:spcBef>
                <a:spcPts val="0"/>
              </a:spcBef>
              <a:buNone/>
            </a:pPr>
            <a:r>
              <a:rPr lang="en" b="1"/>
              <a:t>Main Objective:</a:t>
            </a:r>
            <a:r>
              <a:rPr lang="en" sz="1467">
                <a:solidFill>
                  <a:schemeClr val="dk1"/>
                </a:solidFill>
                <a:latin typeface="Arial"/>
                <a:ea typeface="Arial"/>
                <a:cs typeface="Arial"/>
                <a:sym typeface="Arial"/>
              </a:rPr>
              <a:t>•</a:t>
            </a:r>
            <a:r>
              <a:rPr lang="en" sz="933">
                <a:solidFill>
                  <a:schemeClr val="dk1"/>
                </a:solidFill>
                <a:latin typeface="Times New Roman"/>
                <a:ea typeface="Times New Roman"/>
                <a:cs typeface="Times New Roman"/>
                <a:sym typeface="Times New Roman"/>
              </a:rPr>
              <a:t>   </a:t>
            </a:r>
            <a:endParaRPr lang="en-US" sz="933">
              <a:solidFill>
                <a:schemeClr val="dk1"/>
              </a:solidFill>
              <a:latin typeface="Times New Roman"/>
              <a:ea typeface="Times New Roman"/>
              <a:cs typeface="Times New Roman"/>
            </a:endParaRPr>
          </a:p>
          <a:p>
            <a:pPr marL="236855" indent="-109855">
              <a:spcBef>
                <a:spcPts val="0"/>
              </a:spcBef>
              <a:buClr>
                <a:prstClr val="black"/>
              </a:buClr>
              <a:buSzPts val="700"/>
              <a:buFont typeface="Arial"/>
            </a:pPr>
            <a:r>
              <a:rPr lang="en" sz="2250" b="1"/>
              <a:t>   Development of a Low-Cost, Passive Biosensing System Using Moss:</a:t>
            </a:r>
            <a:r>
              <a:rPr lang="en" sz="2250"/>
              <a:t> </a:t>
            </a:r>
            <a:endParaRPr lang="en" sz="933">
              <a:solidFill>
                <a:srgbClr val="000000"/>
              </a:solidFill>
              <a:latin typeface="Times New Roman"/>
              <a:cs typeface="Times New Roman"/>
            </a:endParaRPr>
          </a:p>
          <a:p>
            <a:pPr marL="608965" indent="0">
              <a:spcBef>
                <a:spcPts val="0"/>
              </a:spcBef>
              <a:buNone/>
            </a:pPr>
            <a:r>
              <a:rPr lang="en" sz="2267"/>
              <a:t>To Employ moss species as bioindicators to detect hazardous gas leaks— specifically hydrogen sulphide (H₂S), sulphur dioxide (SO₂), and carbon monoxide (CO)—by analysing physiological stress responses such as chlorophyll degradation, anthocyanin accumulation, and pigment discoloration under gas exposure, enabling a sustainable and maintenance free detection mechanism. </a:t>
            </a:r>
            <a:endParaRPr sz="2267"/>
          </a:p>
          <a:p>
            <a:pPr marL="0" indent="0">
              <a:spcBef>
                <a:spcPts val="0"/>
              </a:spcBef>
              <a:buNone/>
            </a:pPr>
            <a:r>
              <a:rPr lang="en" sz="2250" b="1"/>
              <a:t> </a:t>
            </a:r>
            <a:endParaRPr lang="en" sz="2250"/>
          </a:p>
          <a:p>
            <a:pPr marL="342900" indent="-342900">
              <a:spcBef>
                <a:spcPts val="0"/>
              </a:spcBef>
            </a:pPr>
            <a:r>
              <a:rPr lang="en" sz="2250" b="1"/>
              <a:t>Integration of Computer Vision for Quantitative Colorimetric Analysis:</a:t>
            </a:r>
            <a:r>
              <a:rPr lang="en" sz="2250"/>
              <a:t> To Design and implement a computer vision pipeline utilizing image preprocessing, colour space transformation, and machine learning algorithms to extract and interpret spectral changes in moss pigmentation, facilitating real-time, non-invasive detection of specific gas-induced stress signatures with high spatial resolution. </a:t>
            </a:r>
            <a:endParaRPr sz="2250"/>
          </a:p>
          <a:p>
            <a:pPr marL="608965" marR="795655" indent="-304165">
              <a:lnSpc>
                <a:spcPct val="115000"/>
              </a:lnSpc>
              <a:spcBef>
                <a:spcPts val="0"/>
              </a:spcBef>
              <a:buNone/>
            </a:pPr>
            <a:endParaRPr sz="1467">
              <a:solidFill>
                <a:schemeClr val="dk1"/>
              </a:solidFill>
            </a:endParaRPr>
          </a:p>
          <a:p>
            <a:pPr marL="608965" indent="0">
              <a:spcBef>
                <a:spcPts val="0"/>
              </a:spcBef>
              <a:buNone/>
            </a:pPr>
            <a:endParaRPr/>
          </a:p>
        </p:txBody>
      </p:sp>
      <p:sp>
        <p:nvSpPr>
          <p:cNvPr id="210" name="Google Shape;210;p31"/>
          <p:cNvSpPr txBox="1">
            <a:spLocks noGrp="1"/>
          </p:cNvSpPr>
          <p:nvPr>
            <p:ph type="dt" idx="10"/>
          </p:nvPr>
        </p:nvSpPr>
        <p:spPr>
          <a:xfrm>
            <a:off x="174812" y="6347206"/>
            <a:ext cx="2743200" cy="365125"/>
          </a:xfrm>
          <a:prstGeom prst="rect">
            <a:avLst/>
          </a:prstGeom>
          <a:noFill/>
          <a:ln>
            <a:noFill/>
          </a:ln>
        </p:spPr>
        <p:txBody>
          <a:bodyPr spcFirstLastPara="1" vert="horz" wrap="square" lIns="91433" tIns="45700" rIns="91433" bIns="45700" rtlCol="0" anchor="ctr" anchorCtr="0">
            <a:noAutofit/>
          </a:bodyPr>
          <a:lstStyle/>
          <a:p>
            <a:pPr algn="ctr"/>
            <a:r>
              <a:rPr lang="en"/>
              <a:t>Tuesday, 22 October 2024</a:t>
            </a:r>
            <a:endParaRPr/>
          </a:p>
        </p:txBody>
      </p:sp>
      <p:sp>
        <p:nvSpPr>
          <p:cNvPr id="211" name="Google Shape;211;p31"/>
          <p:cNvSpPr txBox="1">
            <a:spLocks noGrp="1"/>
          </p:cNvSpPr>
          <p:nvPr>
            <p:ph type="sldNum" idx="12"/>
          </p:nvPr>
        </p:nvSpPr>
        <p:spPr>
          <a:xfrm>
            <a:off x="9273988" y="6347206"/>
            <a:ext cx="27432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6</a:t>
            </a:fld>
            <a:endParaRPr/>
          </a:p>
        </p:txBody>
      </p:sp>
      <p:sp>
        <p:nvSpPr>
          <p:cNvPr id="212" name="Google Shape;212;p31"/>
          <p:cNvSpPr txBox="1"/>
          <p:nvPr/>
        </p:nvSpPr>
        <p:spPr>
          <a:xfrm>
            <a:off x="2191229" y="0"/>
            <a:ext cx="8146571" cy="1032933"/>
          </a:xfrm>
          <a:prstGeom prst="rect">
            <a:avLst/>
          </a:prstGeom>
          <a:solidFill>
            <a:schemeClr val="lt1"/>
          </a:solidFill>
          <a:ln w="9525" cap="flat" cmpd="sng">
            <a:solidFill>
              <a:schemeClr val="lt1"/>
            </a:solidFill>
            <a:prstDash val="dash"/>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3000"/>
            </a:pPr>
            <a:r>
              <a:rPr lang="en" sz="4000" b="1">
                <a:solidFill>
                  <a:srgbClr val="C00000"/>
                </a:solidFill>
                <a:latin typeface="Bookman Old Style"/>
                <a:ea typeface="Bookman Old Style"/>
                <a:cs typeface="Bookman Old Style"/>
                <a:sym typeface="Bookman Old Style"/>
              </a:rPr>
              <a:t>Objectives</a:t>
            </a:r>
            <a:endParaRPr sz="1467">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body" idx="1"/>
          </p:nvPr>
        </p:nvSpPr>
        <p:spPr>
          <a:xfrm>
            <a:off x="174813" y="1258283"/>
            <a:ext cx="11842400" cy="4918800"/>
          </a:xfrm>
          <a:prstGeom prst="rect">
            <a:avLst/>
          </a:prstGeom>
        </p:spPr>
        <p:txBody>
          <a:bodyPr spcFirstLastPara="1" vert="horz" wrap="square" lIns="91433" tIns="45700" rIns="91433" bIns="45700" rtlCol="0" anchor="t" anchorCtr="0">
            <a:normAutofit/>
          </a:bodyPr>
          <a:lstStyle/>
          <a:p>
            <a:pPr marL="647700" marR="795655" indent="-342900">
              <a:lnSpc>
                <a:spcPct val="115000"/>
              </a:lnSpc>
              <a:spcBef>
                <a:spcPts val="0"/>
              </a:spcBef>
              <a:buFont typeface="Arial"/>
            </a:pPr>
            <a:r>
              <a:rPr lang="en" sz="2250" b="1">
                <a:sym typeface="Times New Roman"/>
              </a:rPr>
              <a:t> </a:t>
            </a:r>
            <a:r>
              <a:rPr lang="en" sz="900">
                <a:solidFill>
                  <a:schemeClr val="dk1"/>
                </a:solidFill>
                <a:latin typeface="Times New Roman"/>
                <a:ea typeface="Times New Roman"/>
                <a:cs typeface="Times New Roman"/>
                <a:sym typeface="Times New Roman"/>
              </a:rPr>
              <a:t> </a:t>
            </a:r>
            <a:r>
              <a:rPr lang="en" sz="2250" b="1"/>
              <a:t>To ensure optimal performance of the bioindicator: </a:t>
            </a:r>
            <a:r>
              <a:rPr lang="en" sz="2250"/>
              <a:t>by using cork as a mounting base for thermal insulation and moisture retention, along with integrated drip irrigation and humidity control for sustained responsiveness in industrial environments.Hydrogels will be embedded beneath the cork layer to provide moisture reservoirs thus buffering sudden temperature spikes</a:t>
            </a:r>
            <a:endParaRPr lang="en-US" sz="2250"/>
          </a:p>
          <a:p>
            <a:pPr marL="42545" indent="0">
              <a:spcBef>
                <a:spcPts val="1600"/>
              </a:spcBef>
              <a:buSzPts val="1700"/>
              <a:buNone/>
            </a:pPr>
            <a:r>
              <a:rPr lang="en" sz="2267" b="1"/>
              <a:t>Specific Objectives: </a:t>
            </a:r>
            <a:endParaRPr sz="2267" b="1"/>
          </a:p>
          <a:p>
            <a:pPr marL="608965" indent="0">
              <a:spcBef>
                <a:spcPts val="0"/>
              </a:spcBef>
              <a:buNone/>
            </a:pPr>
            <a:r>
              <a:rPr lang="en" sz="2267" b="1"/>
              <a:t>Implementation of an Intelligent Threshold-Based Alerting System:</a:t>
            </a:r>
            <a:r>
              <a:rPr lang="en" sz="2267"/>
              <a:t> Develop a multi-tier alert mechanism that activates audio-visual alarms and sends real-time notifications to on-site safety personnel when pigment degradation in moss exceeds calibrated stress thresholds—correlating with low to moderate gas concentrations</a:t>
            </a:r>
            <a:endParaRPr sz="2267"/>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0D1D3-A7FF-5841-01CF-FCFB6C504FA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9A31C5-F30E-9FDF-7581-7669195364AF}"/>
              </a:ext>
            </a:extLst>
          </p:cNvPr>
          <p:cNvSpPr>
            <a:spLocks noGrp="1"/>
          </p:cNvSpPr>
          <p:nvPr>
            <p:ph idx="1"/>
          </p:nvPr>
        </p:nvSpPr>
        <p:spPr/>
        <p:txBody>
          <a:bodyPr vert="horz" lIns="91440" tIns="45720" rIns="91440" bIns="45720" rtlCol="0" anchor="t">
            <a:noAutofit/>
          </a:bodyPr>
          <a:lstStyle/>
          <a:p>
            <a:pPr marL="0" indent="0">
              <a:buNone/>
            </a:pPr>
            <a:r>
              <a:rPr lang="en-IN" sz="2200" b="1">
                <a:latin typeface="Bookman Old Style"/>
              </a:rPr>
              <a:t>Problem statement: </a:t>
            </a:r>
            <a:endParaRPr lang="en-US" sz="2200" b="1">
              <a:latin typeface="Bookman Old Style"/>
            </a:endParaRPr>
          </a:p>
          <a:p>
            <a:pPr marL="0" indent="0">
              <a:buNone/>
            </a:pPr>
            <a:r>
              <a:rPr lang="en-IN" sz="2200">
                <a:latin typeface="Bookman Old Style"/>
              </a:rPr>
              <a:t>Slow and low-concentration gas leaks near manhole gaskets in Chemical Mixing Reactors (CMRs) often go undetected due to limitations of conventional sensors—high cost, poor placement, and frequent maintenance needs.</a:t>
            </a:r>
            <a:endParaRPr lang="en-US" sz="2200"/>
          </a:p>
          <a:p>
            <a:pPr marL="0" indent="0">
              <a:buNone/>
            </a:pPr>
            <a:r>
              <a:rPr lang="en-IN" sz="2200" b="1">
                <a:latin typeface="Bookman Old Style"/>
              </a:rPr>
              <a:t>Primary objectives of the project and its relevance to industry:</a:t>
            </a:r>
            <a:endParaRPr lang="en-US" sz="2200" b="1">
              <a:latin typeface="Bookman Old Style"/>
            </a:endParaRPr>
          </a:p>
          <a:p>
            <a:r>
              <a:rPr lang="en-IN" sz="2200">
                <a:latin typeface="Bookman Old Style"/>
              </a:rPr>
              <a:t>Use moss as a bioindicator to detect toxic gases  via visible colour changes.</a:t>
            </a:r>
            <a:endParaRPr lang="en-US" sz="2200"/>
          </a:p>
          <a:p>
            <a:r>
              <a:rPr lang="en-IN" sz="2200">
                <a:latin typeface="Bookman Old Style"/>
              </a:rPr>
              <a:t>Apply computer vision (OpenCV, HSV) for real-time, non-invasive monitoring.</a:t>
            </a:r>
            <a:endParaRPr lang="en-IN" sz="2200">
              <a:solidFill>
                <a:srgbClr val="000000"/>
              </a:solidFill>
              <a:latin typeface="Bookman Old Style"/>
            </a:endParaRPr>
          </a:p>
          <a:p>
            <a:r>
              <a:rPr lang="en-IN" sz="2200">
                <a:latin typeface="Bookman Old Style"/>
              </a:rPr>
              <a:t>Integrate with IoT sensors (pressure, humidity, sound) for robust detection.</a:t>
            </a:r>
            <a:endParaRPr lang="en-IN" sz="2200">
              <a:solidFill>
                <a:srgbClr val="000000"/>
              </a:solidFill>
              <a:latin typeface="Bookman Old Style"/>
            </a:endParaRPr>
          </a:p>
          <a:p>
            <a:pPr marL="0" indent="0">
              <a:buNone/>
            </a:pPr>
            <a:r>
              <a:rPr lang="en-IN" sz="2200" b="1">
                <a:latin typeface="Bookman Old Style"/>
              </a:rPr>
              <a:t>Expected impact or contribution of the project:</a:t>
            </a:r>
            <a:endParaRPr lang="en-IN" sz="2200">
              <a:solidFill>
                <a:srgbClr val="000000"/>
              </a:solidFill>
              <a:latin typeface="Bookman Old Style"/>
            </a:endParaRPr>
          </a:p>
          <a:p>
            <a:pPr marL="0" indent="0">
              <a:buNone/>
            </a:pPr>
            <a:r>
              <a:rPr lang="en-IN" sz="2200">
                <a:latin typeface="Bookman Old Style"/>
              </a:rPr>
              <a:t>Offers a low-cost, eco-friendly, and real-time solution for industrial gas leak detection—enhancing safety, ensuring regulatory compliance, and enabling future scalability and research.</a:t>
            </a:r>
            <a:endParaRPr lang="en-IN" sz="2200"/>
          </a:p>
        </p:txBody>
      </p:sp>
      <p:sp>
        <p:nvSpPr>
          <p:cNvPr id="3" name="Date Placeholder 2">
            <a:extLst>
              <a:ext uri="{FF2B5EF4-FFF2-40B4-BE49-F238E27FC236}">
                <a16:creationId xmlns:a16="http://schemas.microsoft.com/office/drawing/2014/main" id="{19E6A2C1-60E6-1EAA-2722-A39F2DCA1C9A}"/>
              </a:ext>
            </a:extLst>
          </p:cNvPr>
          <p:cNvSpPr>
            <a:spLocks noGrp="1"/>
          </p:cNvSpPr>
          <p:nvPr>
            <p:ph type="dt" sz="half" idx="10"/>
          </p:nvPr>
        </p:nvSpPr>
        <p:spPr/>
        <p:txBody>
          <a:bodyPr/>
          <a:lstStyle/>
          <a:p>
            <a:pPr algn="ctr"/>
            <a:fld id="{6BA3F8B8-C75C-44FF-9C37-B9B69285372F}" type="datetime2">
              <a:rPr lang="en-IN" smtClean="0"/>
              <a:t>Thursday, 03 July 2025</a:t>
            </a:fld>
            <a:endParaRPr lang="en-IN"/>
          </a:p>
        </p:txBody>
      </p:sp>
      <p:sp>
        <p:nvSpPr>
          <p:cNvPr id="4" name="Slide Number Placeholder 3">
            <a:extLst>
              <a:ext uri="{FF2B5EF4-FFF2-40B4-BE49-F238E27FC236}">
                <a16:creationId xmlns:a16="http://schemas.microsoft.com/office/drawing/2014/main" id="{D256559B-36AA-7A34-03C9-404AF862F7A7}"/>
              </a:ext>
            </a:extLst>
          </p:cNvPr>
          <p:cNvSpPr>
            <a:spLocks noGrp="1"/>
          </p:cNvSpPr>
          <p:nvPr>
            <p:ph type="sldNum" sz="quarter" idx="12"/>
          </p:nvPr>
        </p:nvSpPr>
        <p:spPr/>
        <p:txBody>
          <a:bodyPr/>
          <a:lstStyle/>
          <a:p>
            <a:r>
              <a:rPr lang="en-IN"/>
              <a:t>Slide No. </a:t>
            </a:r>
            <a:fld id="{9BA15CD2-76D6-4EFE-91D9-7087332E3318}" type="slidenum">
              <a:rPr lang="en-IN" smtClean="0"/>
              <a:pPr/>
              <a:t>8</a:t>
            </a:fld>
            <a:endParaRPr lang="en-IN"/>
          </a:p>
        </p:txBody>
      </p:sp>
      <p:sp>
        <p:nvSpPr>
          <p:cNvPr id="2" name="Title 1">
            <a:extLst>
              <a:ext uri="{FF2B5EF4-FFF2-40B4-BE49-F238E27FC236}">
                <a16:creationId xmlns:a16="http://schemas.microsoft.com/office/drawing/2014/main" id="{C9D4BBCA-657F-D9F7-4811-B65B0F318537}"/>
              </a:ext>
            </a:extLst>
          </p:cNvPr>
          <p:cNvSpPr txBox="1">
            <a:spLocks/>
          </p:cNvSpPr>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a:t>Project Overview</a:t>
            </a:r>
          </a:p>
        </p:txBody>
      </p:sp>
    </p:spTree>
    <p:extLst>
      <p:ext uri="{BB962C8B-B14F-4D97-AF65-F5344CB8AC3E}">
        <p14:creationId xmlns:p14="http://schemas.microsoft.com/office/powerpoint/2010/main" val="1451446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1"/>
          <p:cNvSpPr txBox="1">
            <a:spLocks noGrp="1"/>
          </p:cNvSpPr>
          <p:nvPr>
            <p:ph type="dt" idx="10"/>
          </p:nvPr>
        </p:nvSpPr>
        <p:spPr>
          <a:xfrm>
            <a:off x="174812" y="6347206"/>
            <a:ext cx="2743200" cy="365125"/>
          </a:xfrm>
          <a:prstGeom prst="rect">
            <a:avLst/>
          </a:prstGeom>
          <a:noFill/>
          <a:ln>
            <a:noFill/>
          </a:ln>
        </p:spPr>
        <p:txBody>
          <a:bodyPr spcFirstLastPara="1" vert="horz" wrap="square" lIns="91433" tIns="45700" rIns="91433" bIns="45700" rtlCol="0" anchor="ctr" anchorCtr="0">
            <a:noAutofit/>
          </a:bodyPr>
          <a:lstStyle/>
          <a:p>
            <a:pPr algn="ctr"/>
            <a:r>
              <a:rPr lang="en"/>
              <a:t>Tuesday, 22 October 2024</a:t>
            </a:r>
            <a:endParaRPr/>
          </a:p>
        </p:txBody>
      </p:sp>
      <p:sp>
        <p:nvSpPr>
          <p:cNvPr id="225" name="Google Shape;225;p31"/>
          <p:cNvSpPr txBox="1">
            <a:spLocks noGrp="1"/>
          </p:cNvSpPr>
          <p:nvPr>
            <p:ph type="sldNum" idx="12"/>
          </p:nvPr>
        </p:nvSpPr>
        <p:spPr>
          <a:xfrm>
            <a:off x="9273988" y="6347206"/>
            <a:ext cx="27432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9</a:t>
            </a:fld>
            <a:endParaRPr/>
          </a:p>
        </p:txBody>
      </p:sp>
      <p:sp>
        <p:nvSpPr>
          <p:cNvPr id="226" name="Google Shape;226;p31"/>
          <p:cNvSpPr txBox="1"/>
          <p:nvPr/>
        </p:nvSpPr>
        <p:spPr>
          <a:xfrm>
            <a:off x="1710269" y="89747"/>
            <a:ext cx="9939865" cy="943187"/>
          </a:xfrm>
          <a:prstGeom prst="rect">
            <a:avLst/>
          </a:prstGeom>
          <a:noFill/>
          <a:ln w="9525" cap="flat" cmpd="sng">
            <a:solidFill>
              <a:schemeClr val="lt1"/>
            </a:solidFill>
            <a:prstDash val="dash"/>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3000"/>
            </a:pPr>
            <a:r>
              <a:rPr lang="en" sz="4000" b="1">
                <a:solidFill>
                  <a:srgbClr val="C00000"/>
                </a:solidFill>
                <a:latin typeface="Bookman Old Style"/>
                <a:ea typeface="Bookman Old Style"/>
                <a:cs typeface="Bookman Old Style"/>
                <a:sym typeface="Bookman Old Style"/>
              </a:rPr>
              <a:t>Literature Review</a:t>
            </a:r>
            <a:endParaRPr sz="1467">
              <a:solidFill>
                <a:srgbClr val="000000"/>
              </a:solidFill>
              <a:latin typeface="Arial"/>
              <a:ea typeface="Arial"/>
              <a:cs typeface="Arial"/>
              <a:sym typeface="Arial"/>
            </a:endParaRPr>
          </a:p>
        </p:txBody>
      </p:sp>
      <p:graphicFrame>
        <p:nvGraphicFramePr>
          <p:cNvPr id="227" name="Google Shape;227;p31"/>
          <p:cNvGraphicFramePr/>
          <p:nvPr>
            <p:extLst>
              <p:ext uri="{D42A27DB-BD31-4B8C-83A1-F6EECF244321}">
                <p14:modId xmlns:p14="http://schemas.microsoft.com/office/powerpoint/2010/main" val="3484622549"/>
              </p:ext>
            </p:extLst>
          </p:nvPr>
        </p:nvGraphicFramePr>
        <p:xfrm>
          <a:off x="209320" y="1249991"/>
          <a:ext cx="11688334" cy="4921465"/>
        </p:xfrm>
        <a:graphic>
          <a:graphicData uri="http://schemas.openxmlformats.org/drawingml/2006/table">
            <a:tbl>
              <a:tblPr firstRow="1" bandRow="1">
                <a:tableStyleId>{D113A9D2-9D6B-4929-AA2D-F23B5EE8CBE7}</a:tableStyleId>
              </a:tblPr>
              <a:tblGrid>
                <a:gridCol w="2941067">
                  <a:extLst>
                    <a:ext uri="{9D8B030D-6E8A-4147-A177-3AD203B41FA5}">
                      <a16:colId xmlns:a16="http://schemas.microsoft.com/office/drawing/2014/main" val="20000"/>
                    </a:ext>
                  </a:extLst>
                </a:gridCol>
                <a:gridCol w="2975600">
                  <a:extLst>
                    <a:ext uri="{9D8B030D-6E8A-4147-A177-3AD203B41FA5}">
                      <a16:colId xmlns:a16="http://schemas.microsoft.com/office/drawing/2014/main" val="20001"/>
                    </a:ext>
                  </a:extLst>
                </a:gridCol>
                <a:gridCol w="1220700">
                  <a:extLst>
                    <a:ext uri="{9D8B030D-6E8A-4147-A177-3AD203B41FA5}">
                      <a16:colId xmlns:a16="http://schemas.microsoft.com/office/drawing/2014/main" val="20002"/>
                    </a:ext>
                  </a:extLst>
                </a:gridCol>
                <a:gridCol w="4550967">
                  <a:extLst>
                    <a:ext uri="{9D8B030D-6E8A-4147-A177-3AD203B41FA5}">
                      <a16:colId xmlns:a16="http://schemas.microsoft.com/office/drawing/2014/main" val="20003"/>
                    </a:ext>
                  </a:extLst>
                </a:gridCol>
              </a:tblGrid>
              <a:tr h="713675">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Research Paper</a:t>
                      </a:r>
                      <a:endParaRPr sz="2400">
                        <a:solidFill>
                          <a:schemeClr val="tx1"/>
                        </a:solidFill>
                      </a:endParaRPr>
                    </a:p>
                    <a:p>
                      <a:pPr marL="0" marR="0" lvl="0" indent="0" algn="l" rtl="0">
                        <a:lnSpc>
                          <a:spcPct val="100000"/>
                        </a:lnSpc>
                        <a:spcBef>
                          <a:spcPts val="0"/>
                        </a:spcBef>
                        <a:spcAft>
                          <a:spcPts val="0"/>
                        </a:spcAft>
                        <a:buNone/>
                      </a:pPr>
                      <a:endParaRPr sz="1900" u="none" strike="noStrike" cap="none"/>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Authors</a:t>
                      </a:r>
                      <a:endParaRPr sz="2400">
                        <a:solidFill>
                          <a:schemeClr val="tx1"/>
                        </a:solidFill>
                      </a:endParaRPr>
                    </a:p>
                    <a:p>
                      <a:pPr marL="0" marR="0" lvl="0" indent="0" algn="l" rtl="0">
                        <a:lnSpc>
                          <a:spcPct val="100000"/>
                        </a:lnSpc>
                        <a:spcBef>
                          <a:spcPts val="0"/>
                        </a:spcBef>
                        <a:spcAft>
                          <a:spcPts val="0"/>
                        </a:spcAft>
                        <a:buNone/>
                      </a:pPr>
                      <a:endParaRPr sz="1900" u="none" strike="noStrike" cap="none"/>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Year</a:t>
                      </a:r>
                      <a:endParaRPr sz="2400">
                        <a:solidFill>
                          <a:schemeClr val="tx1"/>
                        </a:solidFill>
                      </a:endParaRPr>
                    </a:p>
                    <a:p>
                      <a:pPr marL="0" marR="0" lvl="0" indent="0" algn="l" rtl="0">
                        <a:lnSpc>
                          <a:spcPct val="100000"/>
                        </a:lnSpc>
                        <a:spcBef>
                          <a:spcPts val="0"/>
                        </a:spcBef>
                        <a:spcAft>
                          <a:spcPts val="0"/>
                        </a:spcAft>
                        <a:buNone/>
                      </a:pPr>
                      <a:endParaRPr sz="1900" u="none" strike="noStrike" cap="none"/>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Key findings</a:t>
                      </a:r>
                      <a:endParaRPr sz="2400">
                        <a:solidFill>
                          <a:schemeClr val="tx1"/>
                        </a:solidFill>
                      </a:endParaRPr>
                    </a:p>
                    <a:p>
                      <a:pPr marL="0" marR="0" lvl="0" indent="0" algn="l" rtl="0">
                        <a:lnSpc>
                          <a:spcPct val="100000"/>
                        </a:lnSpc>
                        <a:spcBef>
                          <a:spcPts val="0"/>
                        </a:spcBef>
                        <a:spcAft>
                          <a:spcPts val="0"/>
                        </a:spcAft>
                        <a:buNone/>
                      </a:pPr>
                      <a:endParaRPr sz="1900" u="none" strike="noStrike" cap="none"/>
                    </a:p>
                  </a:txBody>
                  <a:tcPr marL="121933" marR="121933" marT="60967" marB="60967"/>
                </a:tc>
                <a:extLst>
                  <a:ext uri="{0D108BD9-81ED-4DB2-BD59-A6C34878D82A}">
                    <a16:rowId xmlns:a16="http://schemas.microsoft.com/office/drawing/2014/main" val="10000"/>
                  </a:ext>
                </a:extLst>
              </a:tr>
              <a:tr h="1828813">
                <a:tc>
                  <a:txBody>
                    <a:bodyPr/>
                    <a:lstStyle/>
                    <a:p>
                      <a:pPr marL="0" marR="0" lvl="0" indent="0" algn="l" rtl="0">
                        <a:lnSpc>
                          <a:spcPct val="100000"/>
                        </a:lnSpc>
                        <a:spcBef>
                          <a:spcPts val="0"/>
                        </a:spcBef>
                        <a:spcAft>
                          <a:spcPts val="0"/>
                        </a:spcAft>
                        <a:buNone/>
                      </a:pPr>
                      <a:r>
                        <a:rPr lang="en" sz="1900" b="1" u="none" strike="noStrike" cap="none">
                          <a:solidFill>
                            <a:schemeClr val="tx1"/>
                          </a:solidFill>
                        </a:rPr>
                        <a:t>Perspective of Monitoring Heavy Metals by Moss Visible Chlorophyll Fluorescence Parameters</a:t>
                      </a:r>
                      <a:endParaRPr sz="1900"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b="0" u="none" strike="noStrike" cap="none">
                          <a:solidFill>
                            <a:schemeClr val="tx1"/>
                          </a:solidFill>
                          <a:sym typeface="Arial"/>
                        </a:rPr>
                        <a:t>Yang-Er Chen</a:t>
                      </a:r>
                      <a:r>
                        <a:rPr lang="en" sz="1900" b="0" u="none" strike="noStrike" cap="none" baseline="30000">
                          <a:solidFill>
                            <a:schemeClr val="tx1"/>
                          </a:solidFill>
                          <a:sym typeface="Arial"/>
                        </a:rPr>
                        <a:t>1</a:t>
                      </a:r>
                      <a:r>
                        <a:rPr lang="en" sz="1900" b="0" u="none" strike="noStrike" cap="none">
                          <a:solidFill>
                            <a:schemeClr val="tx1"/>
                          </a:solidFill>
                          <a:sym typeface="Arial"/>
                        </a:rPr>
                        <a:t>, Nan Wu</a:t>
                      </a:r>
                      <a:r>
                        <a:rPr lang="en" sz="1900" b="0" u="none" strike="noStrike" cap="none" baseline="30000">
                          <a:solidFill>
                            <a:schemeClr val="tx1"/>
                          </a:solidFill>
                          <a:sym typeface="Arial"/>
                        </a:rPr>
                        <a:t>1</a:t>
                      </a:r>
                      <a:r>
                        <a:rPr lang="en" sz="1900" b="0" u="none" strike="noStrike" cap="none">
                          <a:solidFill>
                            <a:schemeClr val="tx1"/>
                          </a:solidFill>
                          <a:sym typeface="Arial"/>
                        </a:rPr>
                        <a:t>, Zhong-Wei Zhang</a:t>
                      </a:r>
                      <a:r>
                        <a:rPr lang="en" sz="1900" b="0" u="none" strike="noStrike" cap="none" baseline="30000">
                          <a:solidFill>
                            <a:schemeClr val="tx1"/>
                          </a:solidFill>
                          <a:sym typeface="Arial"/>
                        </a:rPr>
                        <a:t>2</a:t>
                      </a:r>
                      <a:r>
                        <a:rPr lang="en" sz="1900" b="0" u="none" strike="noStrike" cap="none">
                          <a:solidFill>
                            <a:schemeClr val="tx1"/>
                          </a:solidFill>
                          <a:sym typeface="Arial"/>
                        </a:rPr>
                        <a:t>, Ming Yuan</a:t>
                      </a:r>
                      <a:r>
                        <a:rPr lang="en" sz="1900" b="0" u="none" strike="noStrike" cap="none" baseline="30000">
                          <a:solidFill>
                            <a:schemeClr val="tx1"/>
                          </a:solidFill>
                          <a:sym typeface="Arial"/>
                        </a:rPr>
                        <a:t>1 </a:t>
                      </a:r>
                      <a:r>
                        <a:rPr lang="en" sz="1900" b="0" u="none" strike="noStrike" cap="none">
                          <a:solidFill>
                            <a:schemeClr val="tx1"/>
                          </a:solidFill>
                          <a:sym typeface="Arial"/>
                        </a:rPr>
                        <a:t>and Shu Yuan</a:t>
                      </a:r>
                      <a:r>
                        <a:rPr lang="en" sz="1900" b="0" u="none" strike="noStrike" cap="none" baseline="30000">
                          <a:solidFill>
                            <a:schemeClr val="tx1"/>
                          </a:solidFill>
                          <a:sym typeface="Arial"/>
                        </a:rPr>
                        <a:t>2</a:t>
                      </a:r>
                      <a:endParaRPr sz="1900" b="0" u="none" strike="noStrike" cap="none">
                        <a:solidFill>
                          <a:schemeClr val="tx1"/>
                        </a:solidFill>
                        <a:sym typeface="Aria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2019</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600" b="1" u="none" strike="noStrike" cap="none">
                          <a:solidFill>
                            <a:schemeClr val="tx1"/>
                          </a:solidFill>
                        </a:rPr>
                        <a:t>Moss as a Bioindicator</a:t>
                      </a:r>
                      <a:endParaRPr sz="1600" u="none" strike="noStrike" cap="none">
                        <a:solidFill>
                          <a:schemeClr val="tx1"/>
                        </a:solidFill>
                      </a:endParaRPr>
                    </a:p>
                    <a:p>
                      <a:pPr marL="0" marR="0" lvl="0" indent="0" algn="l" rtl="0">
                        <a:lnSpc>
                          <a:spcPct val="100000"/>
                        </a:lnSpc>
                        <a:spcBef>
                          <a:spcPts val="0"/>
                        </a:spcBef>
                        <a:spcAft>
                          <a:spcPts val="0"/>
                        </a:spcAft>
                        <a:buNone/>
                      </a:pPr>
                      <a:r>
                        <a:rPr lang="en" sz="1600" u="none" strike="noStrike" cap="none">
                          <a:solidFill>
                            <a:schemeClr val="tx1"/>
                          </a:solidFill>
                        </a:rPr>
                        <a:t>Mosses are highly sensitive to pollutants and lack complex vascular systems, making them ideal for absorbing contaminants directly from their environment.</a:t>
                      </a:r>
                      <a:endParaRPr sz="2400">
                        <a:solidFill>
                          <a:schemeClr val="tx1"/>
                        </a:solidFill>
                      </a:endParaRPr>
                    </a:p>
                    <a:p>
                      <a:pPr marL="0" marR="0" lvl="0" indent="0" algn="l" rtl="0">
                        <a:lnSpc>
                          <a:spcPct val="100000"/>
                        </a:lnSpc>
                        <a:spcBef>
                          <a:spcPts val="0"/>
                        </a:spcBef>
                        <a:spcAft>
                          <a:spcPts val="0"/>
                        </a:spcAft>
                        <a:buNone/>
                      </a:pPr>
                      <a:endParaRPr sz="1600" u="none" strike="noStrike" cap="none">
                        <a:solidFill>
                          <a:schemeClr val="tx1"/>
                        </a:solidFill>
                      </a:endParaRPr>
                    </a:p>
                    <a:p>
                      <a:pPr marL="0" marR="0" lvl="0" indent="0" algn="l" rtl="0">
                        <a:lnSpc>
                          <a:spcPct val="100000"/>
                        </a:lnSpc>
                        <a:spcBef>
                          <a:spcPts val="0"/>
                        </a:spcBef>
                        <a:spcAft>
                          <a:spcPts val="0"/>
                        </a:spcAft>
                        <a:buNone/>
                      </a:pPr>
                      <a:endParaRPr sz="1600" u="none" strike="noStrike" cap="none">
                        <a:solidFill>
                          <a:schemeClr val="tx1"/>
                        </a:solidFill>
                      </a:endParaRPr>
                    </a:p>
                  </a:txBody>
                  <a:tcPr marL="121933" marR="121933" marT="60967" marB="60967"/>
                </a:tc>
                <a:extLst>
                  <a:ext uri="{0D108BD9-81ED-4DB2-BD59-A6C34878D82A}">
                    <a16:rowId xmlns:a16="http://schemas.microsoft.com/office/drawing/2014/main" val="10001"/>
                  </a:ext>
                </a:extLst>
              </a:tr>
              <a:tr h="2378976">
                <a:tc>
                  <a:txBody>
                    <a:bodyPr/>
                    <a:lstStyle/>
                    <a:p>
                      <a:pPr marL="0" marR="0" lvl="0" indent="0" algn="l" rtl="0">
                        <a:lnSpc>
                          <a:spcPct val="100000"/>
                        </a:lnSpc>
                        <a:spcBef>
                          <a:spcPts val="0"/>
                        </a:spcBef>
                        <a:spcAft>
                          <a:spcPts val="0"/>
                        </a:spcAft>
                        <a:buClr>
                          <a:srgbClr val="000000"/>
                        </a:buClr>
                        <a:buSzPts val="1400"/>
                        <a:buFont typeface="Arial"/>
                        <a:buNone/>
                      </a:pPr>
                      <a:r>
                        <a:rPr lang="en" sz="1900" b="1" u="none" strike="noStrike" cap="none">
                          <a:solidFill>
                            <a:schemeClr val="tx1"/>
                          </a:solidFill>
                        </a:rPr>
                        <a:t>Early Detection of Pipeline Natural Gas Leakage from Hyperspectral Imaging by Vegetation Indicators and Deep Neural Networks</a:t>
                      </a:r>
                      <a:endParaRPr sz="1900" b="1" u="none" strike="noStrike" cap="none">
                        <a:solidFill>
                          <a:schemeClr val="tx1"/>
                        </a:solidFill>
                      </a:endParaRPr>
                    </a:p>
                    <a:p>
                      <a:pPr marL="0" marR="0" lvl="0" indent="0" algn="l" rtl="0">
                        <a:lnSpc>
                          <a:spcPct val="100000"/>
                        </a:lnSpc>
                        <a:spcBef>
                          <a:spcPts val="0"/>
                        </a:spcBef>
                        <a:spcAft>
                          <a:spcPts val="0"/>
                        </a:spcAft>
                        <a:buNone/>
                      </a:pPr>
                      <a:endParaRPr sz="1900" u="none" strike="noStrike" cap="none"/>
                    </a:p>
                  </a:txBody>
                  <a:tcPr marL="121933" marR="121933" marT="60967" marB="60967"/>
                </a:tc>
                <a:tc>
                  <a:txBody>
                    <a:bodyPr/>
                    <a:lstStyle/>
                    <a:p>
                      <a:pPr marL="0" marR="0" lvl="0" indent="0" algn="l" rtl="0">
                        <a:lnSpc>
                          <a:spcPct val="100000"/>
                        </a:lnSpc>
                        <a:spcBef>
                          <a:spcPts val="0"/>
                        </a:spcBef>
                        <a:spcAft>
                          <a:spcPts val="0"/>
                        </a:spcAft>
                        <a:buNone/>
                      </a:pPr>
                      <a:r>
                        <a:rPr lang="en" sz="1900" b="0" u="none" strike="noStrike" cap="none">
                          <a:solidFill>
                            <a:schemeClr val="tx1"/>
                          </a:solidFill>
                          <a:sym typeface="Arial"/>
                        </a:rPr>
                        <a:t>Pengfei Ma </a:t>
                      </a:r>
                      <a:endParaRPr sz="2400">
                        <a:solidFill>
                          <a:schemeClr val="tx1"/>
                        </a:solidFill>
                      </a:endParaRPr>
                    </a:p>
                    <a:p>
                      <a:pPr marL="0" marR="0" lvl="0" indent="0" algn="l" rtl="0">
                        <a:lnSpc>
                          <a:spcPct val="100000"/>
                        </a:lnSpc>
                        <a:spcBef>
                          <a:spcPts val="0"/>
                        </a:spcBef>
                        <a:spcAft>
                          <a:spcPts val="0"/>
                        </a:spcAft>
                        <a:buNone/>
                      </a:pPr>
                      <a:r>
                        <a:rPr lang="en" sz="1900" b="0" u="none" strike="noStrike" cap="none">
                          <a:solidFill>
                            <a:schemeClr val="tx1"/>
                          </a:solidFill>
                          <a:sym typeface="Arial"/>
                        </a:rPr>
                        <a:t>Tarutal Ghosh Mondal </a:t>
                      </a:r>
                      <a:endParaRPr sz="2400">
                        <a:solidFill>
                          <a:schemeClr val="tx1"/>
                        </a:solidFill>
                      </a:endParaRPr>
                    </a:p>
                    <a:p>
                      <a:pPr marL="0" marR="0" lvl="0" indent="0" algn="l" rtl="0">
                        <a:lnSpc>
                          <a:spcPct val="100000"/>
                        </a:lnSpc>
                        <a:spcBef>
                          <a:spcPts val="0"/>
                        </a:spcBef>
                        <a:spcAft>
                          <a:spcPts val="0"/>
                        </a:spcAft>
                        <a:buNone/>
                      </a:pPr>
                      <a:r>
                        <a:rPr lang="en" sz="1900" b="0" u="none" strike="noStrike" cap="none">
                          <a:solidFill>
                            <a:schemeClr val="tx1"/>
                          </a:solidFill>
                          <a:sym typeface="Arial"/>
                        </a:rPr>
                        <a:t>Zhenhua Shi </a:t>
                      </a:r>
                      <a:endParaRPr sz="2400">
                        <a:solidFill>
                          <a:schemeClr val="tx1"/>
                        </a:solidFill>
                      </a:endParaRPr>
                    </a:p>
                    <a:p>
                      <a:pPr marL="0" marR="0" lvl="0" indent="0" algn="l" rtl="0">
                        <a:lnSpc>
                          <a:spcPct val="100000"/>
                        </a:lnSpc>
                        <a:spcBef>
                          <a:spcPts val="0"/>
                        </a:spcBef>
                        <a:spcAft>
                          <a:spcPts val="0"/>
                        </a:spcAft>
                        <a:buNone/>
                      </a:pPr>
                      <a:r>
                        <a:rPr lang="en" sz="1900" b="0" u="none" strike="noStrike" cap="none">
                          <a:solidFill>
                            <a:schemeClr val="tx1"/>
                          </a:solidFill>
                          <a:sym typeface="Arial"/>
                        </a:rPr>
                        <a:t>Mohammad Hossein Afsharmovahed </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solidFill>
                            <a:schemeClr val="tx1"/>
                          </a:solidFill>
                        </a:rPr>
                        <a:t>2024</a:t>
                      </a:r>
                      <a:endParaRPr sz="2400">
                        <a:solidFill>
                          <a:schemeClr val="tx1"/>
                        </a:solidFill>
                      </a:endParaRPr>
                    </a:p>
                    <a:p>
                      <a:pPr marL="0" marR="0" lvl="0" indent="0" algn="l" rtl="0">
                        <a:lnSpc>
                          <a:spcPct val="100000"/>
                        </a:lnSpc>
                        <a:spcBef>
                          <a:spcPts val="0"/>
                        </a:spcBef>
                        <a:spcAft>
                          <a:spcPts val="0"/>
                        </a:spcAft>
                        <a:buNone/>
                      </a:pPr>
                      <a:endParaRPr sz="1900" u="none" strike="noStrike" cap="none">
                        <a:solidFill>
                          <a:schemeClr val="tx1"/>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b="1" u="none" strike="noStrike" cap="none">
                          <a:solidFill>
                            <a:schemeClr val="tx1"/>
                          </a:solidFill>
                        </a:rPr>
                        <a:t>Deep Neural Networks (DNN)</a:t>
                      </a:r>
                      <a:endParaRPr sz="2400">
                        <a:solidFill>
                          <a:schemeClr val="tx1"/>
                        </a:solidFill>
                      </a:endParaRPr>
                    </a:p>
                    <a:p>
                      <a:pPr marL="0" marR="0" lvl="0" indent="0" algn="l" rtl="0">
                        <a:lnSpc>
                          <a:spcPct val="100000"/>
                        </a:lnSpc>
                        <a:spcBef>
                          <a:spcPts val="0"/>
                        </a:spcBef>
                        <a:spcAft>
                          <a:spcPts val="0"/>
                        </a:spcAft>
                        <a:buNone/>
                      </a:pPr>
                      <a:r>
                        <a:rPr lang="en" sz="1600" u="none" strike="noStrike" cap="none">
                          <a:solidFill>
                            <a:schemeClr val="tx1"/>
                          </a:solidFill>
                        </a:rPr>
                        <a:t>DNNs using hyperspectral imagery can </a:t>
                      </a:r>
                      <a:r>
                        <a:rPr lang="en" sz="1600" b="1" u="none" strike="noStrike" cap="none">
                          <a:solidFill>
                            <a:schemeClr val="tx1"/>
                          </a:solidFill>
                        </a:rPr>
                        <a:t>rapidly and accurately detect gas leaks</a:t>
                      </a:r>
                      <a:r>
                        <a:rPr lang="en" sz="1600" u="none" strike="noStrike" cap="none">
                          <a:solidFill>
                            <a:schemeClr val="tx1"/>
                          </a:solidFill>
                        </a:rPr>
                        <a:t>, aiding in safer and more sustainable pipeline management</a:t>
                      </a:r>
                      <a:r>
                        <a:rPr lang="en" sz="1900" u="none" strike="noStrike" cap="none">
                          <a:solidFill>
                            <a:schemeClr val="tx1"/>
                          </a:solidFill>
                        </a:rPr>
                        <a:t>.</a:t>
                      </a:r>
                      <a:endParaRPr sz="1900" u="none" strike="noStrike" cap="none">
                        <a:solidFill>
                          <a:schemeClr val="tx1"/>
                        </a:solidFill>
                      </a:endParaRPr>
                    </a:p>
                  </a:txBody>
                  <a:tcPr marL="121933" marR="121933" marT="60967" marB="60967"/>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40</Slides>
  <Notes>13</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Shanmukha</dc:creator>
  <cp:revision>116</cp:revision>
  <cp:lastPrinted>2024-02-20T07:16:26Z</cp:lastPrinted>
  <dcterms:created xsi:type="dcterms:W3CDTF">2021-06-02T13:10:21Z</dcterms:created>
  <dcterms:modified xsi:type="dcterms:W3CDTF">2025-07-04T04:47:30Z</dcterms:modified>
</cp:coreProperties>
</file>